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8" r:id="rId2"/>
    <p:sldMasterId id="2147483673" r:id="rId3"/>
  </p:sldMasterIdLst>
  <p:notesMasterIdLst>
    <p:notesMasterId r:id="rId23"/>
  </p:notesMasterIdLst>
  <p:sldIdLst>
    <p:sldId id="338" r:id="rId4"/>
    <p:sldId id="348" r:id="rId5"/>
    <p:sldId id="399" r:id="rId6"/>
    <p:sldId id="401" r:id="rId7"/>
    <p:sldId id="405" r:id="rId8"/>
    <p:sldId id="400" r:id="rId9"/>
    <p:sldId id="403" r:id="rId10"/>
    <p:sldId id="404" r:id="rId11"/>
    <p:sldId id="409" r:id="rId12"/>
    <p:sldId id="402" r:id="rId13"/>
    <p:sldId id="416" r:id="rId14"/>
    <p:sldId id="406" r:id="rId15"/>
    <p:sldId id="418" r:id="rId16"/>
    <p:sldId id="411" r:id="rId17"/>
    <p:sldId id="410" r:id="rId18"/>
    <p:sldId id="398" r:id="rId19"/>
    <p:sldId id="360" r:id="rId20"/>
    <p:sldId id="365" r:id="rId21"/>
    <p:sldId id="417" r:id="rId22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404040"/>
    <a:srgbClr val="618A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9F8E25-F4CB-4BA7-9BD6-A6C907ACCC38}" v="1" dt="2025-07-01T10:01:24.6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562" autoAdjust="0"/>
  </p:normalViewPr>
  <p:slideViewPr>
    <p:cSldViewPr snapToGrid="0">
      <p:cViewPr varScale="1">
        <p:scale>
          <a:sx n="75" d="100"/>
          <a:sy n="75" d="100"/>
        </p:scale>
        <p:origin x="77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3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7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82F8E-458B-4792-8EB9-7D56DBDC914B}" type="datetimeFigureOut">
              <a:rPr lang="de-DE" smtClean="0"/>
              <a:t>01.07.2025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4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7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68AB5-2C38-4B40-843E-F3FEC061D0D7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55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assi.it/en/" TargetMode="External"/><Relationship Id="rId13" Type="http://schemas.openxmlformats.org/officeDocument/2006/relationships/hyperlink" Target="https://www.chinaexhibition.com/Official_Site/21-469-China_Elevator_Association_(CEA).html" TargetMode="External"/><Relationship Id="rId3" Type="http://schemas.openxmlformats.org/officeDocument/2006/relationships/hyperlink" Target="https://www.elgo.li/en/" TargetMode="External"/><Relationship Id="rId7" Type="http://schemas.openxmlformats.org/officeDocument/2006/relationships/hyperlink" Target="https://www.orona-group.com/int-en/?country=Vereinigte%20Arabische%20Emirate&amp;lang=2501" TargetMode="External"/><Relationship Id="rId12" Type="http://schemas.openxmlformats.org/officeDocument/2006/relationships/hyperlink" Target="https://www.anicalift.it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montanarigiulio.com/en/" TargetMode="External"/><Relationship Id="rId11" Type="http://schemas.openxmlformats.org/officeDocument/2006/relationships/hyperlink" Target="https://www.anacam.it/en/" TargetMode="External"/><Relationship Id="rId5" Type="http://schemas.openxmlformats.org/officeDocument/2006/relationships/hyperlink" Target="https://www.meiller-aufzugtueren.de/en/" TargetMode="External"/><Relationship Id="rId10" Type="http://schemas.openxmlformats.org/officeDocument/2006/relationships/hyperlink" Target="https://www.vfa-interlift.de/start.html" TargetMode="External"/><Relationship Id="rId4" Type="http://schemas.openxmlformats.org/officeDocument/2006/relationships/hyperlink" Target="https://www.invertekdrives.com/" TargetMode="External"/><Relationship Id="rId9" Type="http://schemas.openxmlformats.org/officeDocument/2006/relationships/hyperlink" Target="https://www.ziehl-abegg.com/en-gb/" TargetMode="External"/><Relationship Id="rId14" Type="http://schemas.openxmlformats.org/officeDocument/2006/relationships/hyperlink" Target="https://www.isee-expo.com/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468AB5-2C38-4B40-843E-F3FEC061D0D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695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4074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294A5-5BF1-488F-4E5D-92EB8B37F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2FAA207-7352-1CDD-210D-2B168A48C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23C2A98-110E-9A3A-26A9-ACD560010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728CF5-39D0-1329-29C7-8D8BDD8718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566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38FC6-8C9F-70A5-8B88-988226CEA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BA38D4B-1CFD-3341-C32A-3054B6AE57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DA12684-4CB8-6D2F-249F-3936D217C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err="1"/>
              <a:t>Wichtig</a:t>
            </a:r>
            <a:r>
              <a:rPr lang="en-GB" b="1" dirty="0"/>
              <a:t>: das war die </a:t>
            </a:r>
            <a:r>
              <a:rPr lang="en-GB" b="1" dirty="0" err="1"/>
              <a:t>erste</a:t>
            </a:r>
            <a:r>
              <a:rPr lang="en-GB" b="1" dirty="0"/>
              <a:t> Nach-Corona interlift und </a:t>
            </a:r>
            <a:r>
              <a:rPr lang="en-GB" b="1" dirty="0" err="1"/>
              <a:t>ist</a:t>
            </a:r>
            <a:r>
              <a:rPr lang="en-GB" b="1" dirty="0"/>
              <a:t> </a:t>
            </a:r>
            <a:r>
              <a:rPr lang="en-GB" b="1" dirty="0" err="1"/>
              <a:t>schon</a:t>
            </a:r>
            <a:r>
              <a:rPr lang="en-GB" b="1" dirty="0"/>
              <a:t> </a:t>
            </a:r>
            <a:r>
              <a:rPr lang="en-GB" b="1" dirty="0" err="1"/>
              <a:t>deutlich</a:t>
            </a:r>
            <a:r>
              <a:rPr lang="en-GB" b="1" dirty="0"/>
              <a:t> </a:t>
            </a:r>
            <a:r>
              <a:rPr lang="en-GB" b="1" dirty="0" err="1"/>
              <a:t>Richtung</a:t>
            </a:r>
            <a:r>
              <a:rPr lang="en-GB" b="1" dirty="0"/>
              <a:t> 2019er </a:t>
            </a:r>
            <a:r>
              <a:rPr lang="en-GB" b="1" dirty="0" err="1"/>
              <a:t>Niveau</a:t>
            </a:r>
            <a:endParaRPr lang="en-GB" b="1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6A93B2-E99B-4594-3C87-4C2244FBCC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22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DB48B-E521-560D-057A-5D7928A23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D67E2A2-FA9E-4C78-9AFE-4192FE2187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480D6CB-C2C1-E15B-4B48-0E7437A8F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6 </a:t>
            </a:r>
            <a:r>
              <a:rPr lang="en-GB" dirty="0" err="1"/>
              <a:t>padiglioni</a:t>
            </a:r>
            <a:r>
              <a:rPr lang="en-GB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Superifice</a:t>
            </a:r>
            <a:r>
              <a:rPr lang="en-GB" dirty="0"/>
              <a:t> Maggiore di Augsburg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Movimento</a:t>
            </a:r>
            <a:r>
              <a:rPr lang="en-GB" dirty="0"/>
              <a:t> </a:t>
            </a:r>
            <a:r>
              <a:rPr lang="en-GB" dirty="0" err="1"/>
              <a:t>circolare</a:t>
            </a:r>
            <a:r>
              <a:rPr lang="en-GB" dirty="0"/>
              <a:t>: </a:t>
            </a:r>
            <a:r>
              <a:rPr lang="en-GB" dirty="0" err="1"/>
              <a:t>afflusso</a:t>
            </a:r>
            <a:r>
              <a:rPr lang="en-GB" dirty="0"/>
              <a:t> </a:t>
            </a:r>
            <a:r>
              <a:rPr lang="en-GB" dirty="0" err="1"/>
              <a:t>omogeneo</a:t>
            </a:r>
            <a:r>
              <a:rPr lang="en-GB" dirty="0"/>
              <a:t> </a:t>
            </a:r>
            <a:r>
              <a:rPr lang="en-GB" dirty="0" err="1"/>
              <a:t>nei</a:t>
            </a:r>
            <a:r>
              <a:rPr lang="en-GB" dirty="0"/>
              <a:t> </a:t>
            </a:r>
            <a:r>
              <a:rPr lang="en-GB" dirty="0" err="1"/>
              <a:t>padiglioni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Ingresso</a:t>
            </a:r>
            <a:r>
              <a:rPr lang="en-GB" dirty="0"/>
              <a:t> 1 : metro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Ingresso</a:t>
            </a:r>
            <a:r>
              <a:rPr lang="en-GB" dirty="0"/>
              <a:t> 4A : auto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NAVETTA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EABDB7-6CE1-A19C-ECF7-5DAA5C1910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480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36180-1521-2583-CD32-7D8391BE3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0695BDF-298B-1322-2839-023E7A95F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DE57DD3-E45E-198A-6E55-F2522739E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Es </a:t>
            </a:r>
            <a:r>
              <a:rPr lang="en-GB" dirty="0" err="1"/>
              <a:t>fehlen</a:t>
            </a:r>
            <a:r>
              <a:rPr lang="en-GB" dirty="0"/>
              <a:t> </a:t>
            </a:r>
            <a:r>
              <a:rPr lang="en-GB" dirty="0" err="1"/>
              <a:t>noch</a:t>
            </a:r>
            <a:r>
              <a:rPr lang="en-GB" dirty="0"/>
              <a:t> </a:t>
            </a:r>
            <a:r>
              <a:rPr lang="en-GB" dirty="0" err="1"/>
              <a:t>zahlreiche</a:t>
            </a:r>
            <a:r>
              <a:rPr lang="en-GB" dirty="0"/>
              <a:t> </a:t>
            </a:r>
            <a:r>
              <a:rPr lang="en-GB" dirty="0" err="1"/>
              <a:t>Einzelanmeldungen</a:t>
            </a:r>
            <a:r>
              <a:rPr lang="en-GB" dirty="0"/>
              <a:t> </a:t>
            </a:r>
            <a:r>
              <a:rPr lang="en-GB" dirty="0" err="1"/>
              <a:t>aus</a:t>
            </a:r>
            <a:r>
              <a:rPr lang="en-GB" dirty="0"/>
              <a:t> den </a:t>
            </a:r>
            <a:r>
              <a:rPr lang="en-GB" dirty="0" err="1"/>
              <a:t>Bereichen</a:t>
            </a:r>
            <a:r>
              <a:rPr lang="en-GB" dirty="0"/>
              <a:t> </a:t>
            </a:r>
            <a:r>
              <a:rPr lang="en-GB" dirty="0" err="1"/>
              <a:t>Länderpavillons</a:t>
            </a:r>
            <a:r>
              <a:rPr lang="en-GB" dirty="0"/>
              <a:t> (</a:t>
            </a:r>
            <a:r>
              <a:rPr lang="en-GB" dirty="0" err="1"/>
              <a:t>vor</a:t>
            </a:r>
            <a:r>
              <a:rPr lang="en-GB" dirty="0"/>
              <a:t> </a:t>
            </a:r>
            <a:r>
              <a:rPr lang="en-GB" dirty="0" err="1"/>
              <a:t>allem</a:t>
            </a:r>
            <a:r>
              <a:rPr lang="en-GB" dirty="0"/>
              <a:t> China + </a:t>
            </a:r>
            <a:r>
              <a:rPr lang="en-GB" dirty="0" err="1"/>
              <a:t>Indien</a:t>
            </a:r>
            <a:r>
              <a:rPr lang="en-GB" dirty="0"/>
              <a:t>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B8D2AC-E2DD-1A9D-6361-C8F871F3BE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456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408DC-D679-CF01-B3DC-EAA045894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5D6C699-D6C3-CDA4-5FB8-1220D32EB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0394EF8-535B-F062-48B0-3C4D7476A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1D3A98-5EC6-1280-5E8B-63C19CB0E4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548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C3B34-5F38-A4BC-0FA4-FEF2C7480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177EDC3-9235-4BB5-80FC-CD256B0CAD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1EA8631-D8AF-23AC-188B-E9D1C1887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8316212-C18B-78EC-7520-B194F9780B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170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0A38B-C5FD-C52B-1655-A727230C1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E1CA65C-C903-E16F-C94E-4E8BDD8DF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E6C9AA0-935F-5BAB-01F4-83D923DA4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Fermator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Hyundai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Schmitt + Sohn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DDBAF7-64DE-AD4A-D5BC-C89EDC7720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64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390A-04DA-5DD6-1952-0D9F6F3EA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1AA3C6-C0EF-E0EF-4EF4-16AA8A8704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EF8C5EF-9B7C-945E-838C-8E72716C3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1E9DDB0-FEAC-7D61-CFAF-B1CBB91D1D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9472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881D6-E74E-FBB3-5057-4F5808796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C9E3B20-B8C7-F078-EFA2-01CA4B7E2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2A6BD1-04D3-79BD-5743-DAF571B63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VFA-Interlift e.V. mit VFA-Interlift Forum in Halle 4</a:t>
            </a:r>
          </a:p>
          <a:p>
            <a:pPr marL="0" indent="0">
              <a:buFontTx/>
              <a:buNone/>
            </a:pP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Italien mit Anica in Halle 3C und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Anacam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in Halle 1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Länderpavillon Indien in Halle 3</a:t>
            </a:r>
          </a:p>
          <a:p>
            <a:pPr marL="171450" indent="-171450">
              <a:buFontTx/>
              <a:buChar char="-"/>
            </a:pP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Länderpavillons China in Halle 3A, 3 und 4</a:t>
            </a:r>
          </a:p>
          <a:p>
            <a:pPr marL="171450" indent="-171450">
              <a:buFontTx/>
              <a:buChar char="-"/>
            </a:pP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Associazioni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 Media Halle 4</a:t>
            </a:r>
          </a:p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	EEA/ELA, Elevator World,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Asansör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ExpoElevador</a:t>
            </a:r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E527E0-2234-4EC2-2DC7-0EF4A3C420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5942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DD8F0-E56E-64ED-6050-9F93C136D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E747266-95B6-1EB8-3B06-03F49D152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CE59234-7DA2-34E0-1788-5C0280AD6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F175B9-BF8A-FA3E-DBB0-4951FEEB78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619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2299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3A4E4-FF2B-C762-6924-467AF46CE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7AF5477-7AB1-8B95-DD22-FBE450A11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CEF2414-6664-943D-121C-89F3F203E9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Molti </a:t>
            </a:r>
            <a:r>
              <a:rPr lang="en-GB" dirty="0" err="1"/>
              <a:t>voli</a:t>
            </a:r>
            <a:r>
              <a:rPr lang="en-GB" dirty="0"/>
              <a:t> </a:t>
            </a:r>
            <a:r>
              <a:rPr lang="en-GB" dirty="0" err="1"/>
              <a:t>diretti</a:t>
            </a:r>
            <a:r>
              <a:rPr lang="en-GB" dirty="0"/>
              <a:t>, Istanbul, Amsterdam, Paris, London, Roma (Eurowings)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Collegamenti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</a:t>
            </a:r>
            <a:r>
              <a:rPr lang="en-GB" dirty="0" err="1"/>
              <a:t>buoni</a:t>
            </a:r>
            <a:r>
              <a:rPr lang="en-GB" dirty="0"/>
              <a:t> per Frankfurt/ Monaco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+ 2 ore di auto o </a:t>
            </a:r>
            <a:r>
              <a:rPr lang="en-GB" dirty="0" err="1"/>
              <a:t>treni</a:t>
            </a:r>
            <a:r>
              <a:rPr lang="en-GB" dirty="0"/>
              <a:t> </a:t>
            </a:r>
            <a:r>
              <a:rPr lang="en-GB" dirty="0" err="1"/>
              <a:t>veloci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396DE0-E197-FFA6-CB80-77B2B497A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260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CCBF8-7DA4-B81F-B9A5-9663B79C6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380A50-5028-D728-B2DD-D8097C789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3CEC8E5-5EC3-3445-7765-5EED24F89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Esiste una Stazione della metropolitana direttamente presso il centro espositivo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dirty="0" err="1"/>
              <a:t>Dall</a:t>
            </a:r>
            <a:r>
              <a:rPr lang="it-IT" dirty="0"/>
              <a:t> ingresso Mitte: 25min dall'aeroporto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dirty="0"/>
              <a:t>8min dalla stazione ferroviaria principale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dirty="0"/>
              <a:t>Con il ticket i 4 giorni della fiera: mezzi di trasporto inclusi!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dirty="0"/>
              <a:t>Circa 20.000 hotel di tutte le categorie: muoversi quanto prima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17ADF40-E3C1-6CB5-8A04-6AB5C98454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204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468AB5-2C38-4B40-843E-F3FEC061D0D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259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Introdurvi</a:t>
            </a:r>
            <a:r>
              <a:rPr lang="de-DE" dirty="0"/>
              <a:t> la 2a </a:t>
            </a:r>
            <a:r>
              <a:rPr lang="de-DE" dirty="0" err="1"/>
              <a:t>edizione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468AB5-2C38-4B40-843E-F3FEC061D0D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568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A1079-3C08-99D1-9AC0-2EAD7D885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31ABAE0-96A3-C3F9-3842-96BC516DE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86B40E0-4D91-E4C1-4E33-0047F106D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Wittur</a:t>
            </a:r>
          </a:p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Elgo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Batscale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Invertek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 Drives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Meiller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Montanari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Orona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Sassi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Ziehl-Abegg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Joint national stands are being organised by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VFA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interlift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Italian organisations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ANACAM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ANICA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China Elevator Association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 cooperation with China Shippers Association and, for Indian participants,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ISEEVENTUS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(formerly TAK Expo).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622CDB-AB9B-0B69-7694-D0EF647DA7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7574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D6715-3455-F049-EA50-8287ABF04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774DCA0-24A3-5247-945A-39F849E15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FE0AD47-B05C-A0D6-C39E-0BA4163CE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AC11B4C-96E5-2D8F-F815-1897824E66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68AB5-2C38-4B40-843E-F3FEC061D0D7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44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1 Kapitel - Leer K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Wasser, Dreieck, Design enthält.&#10;&#10;KI-generierte Inhalte können fehlerhaft sein.">
            <a:extLst>
              <a:ext uri="{FF2B5EF4-FFF2-40B4-BE49-F238E27FC236}">
                <a16:creationId xmlns:a16="http://schemas.microsoft.com/office/drawing/2014/main" id="{BA33862D-C70A-0681-071F-DBD6A98581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330" y="236514"/>
            <a:ext cx="1191674" cy="116717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7F16411-8659-ABDF-8C40-EBB4BB6611BF}"/>
              </a:ext>
            </a:extLst>
          </p:cNvPr>
          <p:cNvSpPr txBox="1"/>
          <p:nvPr userDrawn="1"/>
        </p:nvSpPr>
        <p:spPr>
          <a:xfrm>
            <a:off x="10715975" y="1403686"/>
            <a:ext cx="11916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 err="1">
                <a:solidFill>
                  <a:schemeClr val="bg1"/>
                </a:solidFill>
              </a:rPr>
              <a:t>interlift</a:t>
            </a:r>
            <a:endParaRPr lang="de-DE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475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9">
          <p15:clr>
            <a:srgbClr val="FBAE40"/>
          </p15:clr>
        </p15:guide>
        <p15:guide id="2" pos="453">
          <p15:clr>
            <a:srgbClr val="FBAE40"/>
          </p15:clr>
        </p15:guide>
        <p15:guide id="3" orient="horz" pos="3072">
          <p15:clr>
            <a:srgbClr val="FBAE40"/>
          </p15:clr>
        </p15:guide>
        <p15:guide id="4" orient="horz" pos="577">
          <p15:clr>
            <a:srgbClr val="FBAE40"/>
          </p15:clr>
        </p15:guide>
        <p15:guide id="5" pos="5307">
          <p15:clr>
            <a:srgbClr val="FBAE40"/>
          </p15:clr>
        </p15:guide>
        <p15:guide id="6" orient="horz" pos="1030">
          <p15:clr>
            <a:srgbClr val="FBAE40"/>
          </p15:clr>
        </p15:guide>
        <p15:guide id="7" orient="horz" pos="277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1 Tit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3541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9">
          <p15:clr>
            <a:srgbClr val="FBAE40"/>
          </p15:clr>
        </p15:guide>
        <p15:guide id="2" pos="453">
          <p15:clr>
            <a:srgbClr val="FBAE40"/>
          </p15:clr>
        </p15:guide>
        <p15:guide id="3" orient="horz" pos="3072">
          <p15:clr>
            <a:srgbClr val="FBAE40"/>
          </p15:clr>
        </p15:guide>
        <p15:guide id="4" orient="horz" pos="577">
          <p15:clr>
            <a:srgbClr val="FBAE40"/>
          </p15:clr>
        </p15:guide>
        <p15:guide id="5" pos="5307">
          <p15:clr>
            <a:srgbClr val="FBAE40"/>
          </p15:clr>
        </p15:guide>
        <p15:guide id="6" orient="horz" pos="1030">
          <p15:clr>
            <a:srgbClr val="FBAE40"/>
          </p15:clr>
        </p15:guide>
        <p15:guide id="7" orient="horz" pos="277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.1 Blau - Leer K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778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9">
          <p15:clr>
            <a:srgbClr val="FBAE40"/>
          </p15:clr>
        </p15:guide>
        <p15:guide id="2" pos="453">
          <p15:clr>
            <a:srgbClr val="FBAE40"/>
          </p15:clr>
        </p15:guide>
        <p15:guide id="3" orient="horz" pos="3072">
          <p15:clr>
            <a:srgbClr val="FBAE40"/>
          </p15:clr>
        </p15:guide>
        <p15:guide id="4" orient="horz" pos="577">
          <p15:clr>
            <a:srgbClr val="FBAE40"/>
          </p15:clr>
        </p15:guide>
        <p15:guide id="5" pos="5307">
          <p15:clr>
            <a:srgbClr val="FBAE40"/>
          </p15:clr>
        </p15:guide>
        <p15:guide id="6" orient="horz" pos="1030">
          <p15:clr>
            <a:srgbClr val="FBAE40"/>
          </p15:clr>
        </p15:guide>
        <p15:guide id="7" orient="horz" pos="277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5.1 Blau - Leer K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097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9">
          <p15:clr>
            <a:srgbClr val="FBAE40"/>
          </p15:clr>
        </p15:guide>
        <p15:guide id="2" pos="453">
          <p15:clr>
            <a:srgbClr val="FBAE40"/>
          </p15:clr>
        </p15:guide>
        <p15:guide id="3" orient="horz" pos="3072">
          <p15:clr>
            <a:srgbClr val="FBAE40"/>
          </p15:clr>
        </p15:guide>
        <p15:guide id="4" orient="horz" pos="577">
          <p15:clr>
            <a:srgbClr val="FBAE40"/>
          </p15:clr>
        </p15:guide>
        <p15:guide id="5" pos="5307">
          <p15:clr>
            <a:srgbClr val="FBAE40"/>
          </p15:clr>
        </p15:guide>
        <p15:guide id="6" orient="horz" pos="1030">
          <p15:clr>
            <a:srgbClr val="FBAE40"/>
          </p15:clr>
        </p15:guide>
        <p15:guide id="7" orient="horz" pos="277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1 Kapitel - Leer K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5578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9">
          <p15:clr>
            <a:srgbClr val="FBAE40"/>
          </p15:clr>
        </p15:guide>
        <p15:guide id="2" pos="453">
          <p15:clr>
            <a:srgbClr val="FBAE40"/>
          </p15:clr>
        </p15:guide>
        <p15:guide id="3" orient="horz" pos="3072">
          <p15:clr>
            <a:srgbClr val="FBAE40"/>
          </p15:clr>
        </p15:guide>
        <p15:guide id="4" orient="horz" pos="577">
          <p15:clr>
            <a:srgbClr val="FBAE40"/>
          </p15:clr>
        </p15:guide>
        <p15:guide id="5" pos="5307">
          <p15:clr>
            <a:srgbClr val="FBAE40"/>
          </p15:clr>
        </p15:guide>
        <p15:guide id="6" orient="horz" pos="1030">
          <p15:clr>
            <a:srgbClr val="FBAE40"/>
          </p15:clr>
        </p15:guide>
        <p15:guide id="7" orient="horz" pos="277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Wasser, Dreieck, Design enthält.&#10;&#10;KI-generierte Inhalte können fehlerhaft sein.">
            <a:extLst>
              <a:ext uri="{FF2B5EF4-FFF2-40B4-BE49-F238E27FC236}">
                <a16:creationId xmlns:a16="http://schemas.microsoft.com/office/drawing/2014/main" id="{F05C6482-D175-B873-0FB1-45C63E2DA5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330" y="236514"/>
            <a:ext cx="1191674" cy="116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2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5307">
          <p15:clr>
            <a:srgbClr val="F26B43"/>
          </p15:clr>
        </p15:guide>
        <p15:guide id="4" pos="453">
          <p15:clr>
            <a:srgbClr val="F26B43"/>
          </p15:clr>
        </p15:guide>
        <p15:guide id="5" orient="horz" pos="169">
          <p15:clr>
            <a:srgbClr val="F26B43"/>
          </p15:clr>
        </p15:guide>
        <p15:guide id="6" orient="horz" pos="3072">
          <p15:clr>
            <a:srgbClr val="F26B43"/>
          </p15:clr>
        </p15:guide>
        <p15:guide id="7" orient="horz" pos="577">
          <p15:clr>
            <a:srgbClr val="F26B43"/>
          </p15:clr>
        </p15:guide>
        <p15:guide id="8" orient="horz" pos="2777">
          <p15:clr>
            <a:srgbClr val="F26B43"/>
          </p15:clr>
        </p15:guide>
        <p15:guide id="9" orient="horz" pos="103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Wasser, Dreieck, Design enthält.&#10;&#10;KI-generierte Inhalte können fehlerhaft sein.">
            <a:extLst>
              <a:ext uri="{FF2B5EF4-FFF2-40B4-BE49-F238E27FC236}">
                <a16:creationId xmlns:a16="http://schemas.microsoft.com/office/drawing/2014/main" id="{4FCBCD6A-306F-6491-2B02-B8D5B14C86D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330" y="236514"/>
            <a:ext cx="1191674" cy="116717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EE28CB1-5FE0-D462-EDF7-FF41D4E75B10}"/>
              </a:ext>
            </a:extLst>
          </p:cNvPr>
          <p:cNvSpPr txBox="1"/>
          <p:nvPr userDrawn="1"/>
        </p:nvSpPr>
        <p:spPr>
          <a:xfrm>
            <a:off x="10715975" y="1403686"/>
            <a:ext cx="11916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dirty="0" err="1">
                <a:solidFill>
                  <a:schemeClr val="bg1"/>
                </a:solidFill>
              </a:rPr>
              <a:t>interlift</a:t>
            </a:r>
            <a:endParaRPr lang="de-DE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4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670" r:id="rId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5307">
          <p15:clr>
            <a:srgbClr val="F26B43"/>
          </p15:clr>
        </p15:guide>
        <p15:guide id="4" pos="453">
          <p15:clr>
            <a:srgbClr val="F26B43"/>
          </p15:clr>
        </p15:guide>
        <p15:guide id="5" orient="horz" pos="169">
          <p15:clr>
            <a:srgbClr val="F26B43"/>
          </p15:clr>
        </p15:guide>
        <p15:guide id="6" orient="horz" pos="3072">
          <p15:clr>
            <a:srgbClr val="F26B43"/>
          </p15:clr>
        </p15:guide>
        <p15:guide id="7" orient="horz" pos="577">
          <p15:clr>
            <a:srgbClr val="F26B43"/>
          </p15:clr>
        </p15:guide>
        <p15:guide id="8" orient="horz" pos="2777">
          <p15:clr>
            <a:srgbClr val="F26B43"/>
          </p15:clr>
        </p15:guide>
        <p15:guide id="9" orient="horz" pos="103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45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5307">
          <p15:clr>
            <a:srgbClr val="F26B43"/>
          </p15:clr>
        </p15:guide>
        <p15:guide id="4" pos="453">
          <p15:clr>
            <a:srgbClr val="F26B43"/>
          </p15:clr>
        </p15:guide>
        <p15:guide id="5" orient="horz" pos="169">
          <p15:clr>
            <a:srgbClr val="F26B43"/>
          </p15:clr>
        </p15:guide>
        <p15:guide id="6" orient="horz" pos="3072">
          <p15:clr>
            <a:srgbClr val="F26B43"/>
          </p15:clr>
        </p15:guide>
        <p15:guide id="7" orient="horz" pos="577">
          <p15:clr>
            <a:srgbClr val="F26B43"/>
          </p15:clr>
        </p15:guide>
        <p15:guide id="8" orient="horz" pos="2777">
          <p15:clr>
            <a:srgbClr val="F26B43"/>
          </p15:clr>
        </p15:guide>
        <p15:guide id="9" orient="horz" pos="103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jpe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0.jpe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jpeg"/><Relationship Id="rId3" Type="http://schemas.openxmlformats.org/officeDocument/2006/relationships/image" Target="../media/image7.jpeg"/><Relationship Id="rId21" Type="http://schemas.openxmlformats.org/officeDocument/2006/relationships/image" Target="../media/image43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8.jpe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jpe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Grafikdesign, Buch, Screenshot enthält.&#10;&#10;KI-generierte Inhalte können fehlerhaft sein.">
            <a:extLst>
              <a:ext uri="{FF2B5EF4-FFF2-40B4-BE49-F238E27FC236}">
                <a16:creationId xmlns:a16="http://schemas.microsoft.com/office/drawing/2014/main" id="{55C3A9A8-1483-51D8-EB8D-570434BB1C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74" y="471340"/>
            <a:ext cx="4301363" cy="608971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D8299B7-00D8-7AEE-3512-EB0CAE9BAC4A}"/>
              </a:ext>
            </a:extLst>
          </p:cNvPr>
          <p:cNvSpPr txBox="1"/>
          <p:nvPr/>
        </p:nvSpPr>
        <p:spPr>
          <a:xfrm>
            <a:off x="10412832" y="236593"/>
            <a:ext cx="1657979" cy="166049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8572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3539-280B-6725-0750-16CE17FDC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F8DCF58-9CB5-86D9-9E71-3CC9F8D50557}"/>
              </a:ext>
            </a:extLst>
          </p:cNvPr>
          <p:cNvSpPr txBox="1"/>
          <p:nvPr/>
        </p:nvSpPr>
        <p:spPr>
          <a:xfrm>
            <a:off x="5637124" y="2974312"/>
            <a:ext cx="1899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interlift Film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10E8102-36B6-4FB4-CDD5-3E4BD9813F80}"/>
              </a:ext>
            </a:extLst>
          </p:cNvPr>
          <p:cNvSpPr txBox="1"/>
          <p:nvPr/>
        </p:nvSpPr>
        <p:spPr>
          <a:xfrm>
            <a:off x="1075174" y="291878"/>
            <a:ext cx="60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Nürnberg Impressionen</a:t>
            </a:r>
          </a:p>
        </p:txBody>
      </p:sp>
      <p:pic>
        <p:nvPicPr>
          <p:cNvPr id="4" name="Trailer_Interlift25_FINAL">
            <a:hlinkClick r:id="" action="ppaction://media"/>
            <a:extLst>
              <a:ext uri="{FF2B5EF4-FFF2-40B4-BE49-F238E27FC236}">
                <a16:creationId xmlns:a16="http://schemas.microsoft.com/office/drawing/2014/main" id="{2DD6B6E2-2D1F-DD2B-8FE7-A4A300E63B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5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47DF7-92E8-9F8C-1A86-5CFA18CB0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A749772-AD2B-6E35-6D01-D1829BCCB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0" y="933000"/>
            <a:ext cx="4992000" cy="4992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555EFA9-C575-6BDC-4BA1-46C27619DC81}"/>
              </a:ext>
            </a:extLst>
          </p:cNvPr>
          <p:cNvSpPr txBox="1"/>
          <p:nvPr/>
        </p:nvSpPr>
        <p:spPr>
          <a:xfrm>
            <a:off x="329044" y="2365513"/>
            <a:ext cx="30105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„…</a:t>
            </a:r>
            <a:r>
              <a:rPr lang="it-IT" dirty="0">
                <a:solidFill>
                  <a:schemeClr val="bg1"/>
                </a:solidFill>
              </a:rPr>
              <a:t>in quanto città fieristica, Norimberga offre l'ambiente ideale per </a:t>
            </a:r>
            <a:r>
              <a:rPr lang="it-IT" dirty="0" err="1">
                <a:solidFill>
                  <a:schemeClr val="bg1"/>
                </a:solidFill>
              </a:rPr>
              <a:t>Interlift</a:t>
            </a:r>
            <a:r>
              <a:rPr lang="it-IT" dirty="0">
                <a:solidFill>
                  <a:schemeClr val="bg1"/>
                </a:solidFill>
              </a:rPr>
              <a:t>.»</a:t>
            </a: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sz="1400" dirty="0">
              <a:solidFill>
                <a:schemeClr val="bg1"/>
              </a:solidFill>
            </a:endParaRPr>
          </a:p>
          <a:p>
            <a:endParaRPr lang="it-IT" sz="1400" dirty="0">
              <a:solidFill>
                <a:schemeClr val="bg1"/>
              </a:solidFill>
            </a:endParaRPr>
          </a:p>
          <a:p>
            <a:endParaRPr lang="it-IT" sz="1400" dirty="0">
              <a:solidFill>
                <a:schemeClr val="bg1"/>
              </a:solidFill>
            </a:endParaRPr>
          </a:p>
          <a:p>
            <a:endParaRPr lang="it-IT" sz="1400" dirty="0">
              <a:solidFill>
                <a:schemeClr val="bg1"/>
              </a:solidFill>
            </a:endParaRPr>
          </a:p>
          <a:p>
            <a:r>
              <a:rPr lang="it-IT" sz="1400" b="1" dirty="0">
                <a:solidFill>
                  <a:schemeClr val="bg1"/>
                </a:solidFill>
              </a:rPr>
              <a:t>Michael </a:t>
            </a:r>
            <a:r>
              <a:rPr lang="it-IT" sz="1400" b="1" dirty="0" err="1">
                <a:solidFill>
                  <a:schemeClr val="bg1"/>
                </a:solidFill>
              </a:rPr>
              <a:t>Gubisch</a:t>
            </a:r>
            <a:endParaRPr lang="it-IT" sz="1400" b="1" dirty="0">
              <a:solidFill>
                <a:schemeClr val="bg1"/>
              </a:solidFill>
            </a:endParaRPr>
          </a:p>
          <a:p>
            <a:r>
              <a:rPr lang="it-IT" sz="1400" dirty="0">
                <a:solidFill>
                  <a:schemeClr val="bg1"/>
                </a:solidFill>
              </a:rPr>
              <a:t>Direttore generale Schaefer GmbH</a:t>
            </a:r>
          </a:p>
          <a:p>
            <a:r>
              <a:rPr lang="it-IT" sz="1400" dirty="0">
                <a:solidFill>
                  <a:schemeClr val="bg1"/>
                </a:solidFill>
              </a:rPr>
              <a:t>Presidente del comitato direttivo </a:t>
            </a:r>
            <a:r>
              <a:rPr lang="it-IT" sz="1400" dirty="0" err="1">
                <a:solidFill>
                  <a:schemeClr val="bg1"/>
                </a:solidFill>
              </a:rPr>
              <a:t>Interlift</a:t>
            </a:r>
            <a:r>
              <a:rPr lang="it-IT" sz="1400" dirty="0">
                <a:solidFill>
                  <a:schemeClr val="bg1"/>
                </a:solidFill>
              </a:rPr>
              <a:t> </a:t>
            </a:r>
          </a:p>
          <a:p>
            <a:r>
              <a:rPr lang="it-IT" sz="1400" dirty="0">
                <a:solidFill>
                  <a:schemeClr val="bg1"/>
                </a:solidFill>
              </a:rPr>
              <a:t>Vicepresidente VFA-</a:t>
            </a:r>
            <a:r>
              <a:rPr lang="it-IT" sz="1400" dirty="0" err="1">
                <a:solidFill>
                  <a:schemeClr val="bg1"/>
                </a:solidFill>
              </a:rPr>
              <a:t>Interlift</a:t>
            </a:r>
            <a:r>
              <a:rPr lang="it-IT" sz="1400" dirty="0">
                <a:solidFill>
                  <a:schemeClr val="bg1"/>
                </a:solidFill>
              </a:rPr>
              <a:t> e.V.</a:t>
            </a:r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84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37266-65F3-EB9E-E2B3-32F1BA3F7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DD51902-EE30-75C5-8118-626C916F15F5}"/>
              </a:ext>
            </a:extLst>
          </p:cNvPr>
          <p:cNvSpPr txBox="1"/>
          <p:nvPr/>
        </p:nvSpPr>
        <p:spPr>
          <a:xfrm>
            <a:off x="534703" y="424825"/>
            <a:ext cx="9901384" cy="755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>
                <a:solidFill>
                  <a:schemeClr val="bg1"/>
                </a:solidFill>
              </a:rPr>
              <a:t>interlift</a:t>
            </a:r>
            <a:r>
              <a:rPr lang="it-IT" sz="2800" dirty="0">
                <a:solidFill>
                  <a:schemeClr val="bg1"/>
                </a:solidFill>
              </a:rPr>
              <a:t> 2023 – Bilancio</a:t>
            </a:r>
          </a:p>
          <a:p>
            <a:endParaRPr lang="it-IT" sz="2800" dirty="0">
              <a:solidFill>
                <a:schemeClr val="bg1"/>
              </a:solidFill>
            </a:endParaRPr>
          </a:p>
          <a:p>
            <a:r>
              <a:rPr lang="it-IT" sz="2800" dirty="0">
                <a:solidFill>
                  <a:schemeClr val="bg1"/>
                </a:solidFill>
              </a:rPr>
              <a:t>► </a:t>
            </a:r>
            <a:r>
              <a:rPr lang="it-IT" sz="2800" dirty="0" err="1">
                <a:solidFill>
                  <a:schemeClr val="bg1"/>
                </a:solidFill>
              </a:rPr>
              <a:t>interlift</a:t>
            </a:r>
            <a:r>
              <a:rPr lang="it-IT" sz="2800" dirty="0">
                <a:solidFill>
                  <a:schemeClr val="bg1"/>
                </a:solidFill>
              </a:rPr>
              <a:t> 2023: abbiamo accolto circa 500 espositori e oltre 	19.000 visitatori	</a:t>
            </a:r>
          </a:p>
          <a:p>
            <a:endParaRPr lang="it-IT" sz="2800" dirty="0">
              <a:solidFill>
                <a:schemeClr val="bg1"/>
              </a:solidFill>
            </a:endParaRPr>
          </a:p>
          <a:p>
            <a:r>
              <a:rPr lang="it-IT" sz="2800" dirty="0">
                <a:solidFill>
                  <a:schemeClr val="bg1"/>
                </a:solidFill>
              </a:rPr>
              <a:t>	►73% di espositori internazionali	</a:t>
            </a:r>
          </a:p>
          <a:p>
            <a:r>
              <a:rPr lang="it-IT" sz="2800" dirty="0">
                <a:solidFill>
                  <a:schemeClr val="bg1"/>
                </a:solidFill>
              </a:rPr>
              <a:t>	►54% visitatori internazionali		 	</a:t>
            </a:r>
          </a:p>
          <a:p>
            <a:r>
              <a:rPr lang="it-IT" sz="2800" dirty="0">
                <a:solidFill>
                  <a:schemeClr val="bg1"/>
                </a:solidFill>
              </a:rPr>
              <a:t>		►71% Europa		 	</a:t>
            </a:r>
          </a:p>
          <a:p>
            <a:r>
              <a:rPr lang="it-IT" sz="2800" dirty="0">
                <a:solidFill>
                  <a:schemeClr val="bg1"/>
                </a:solidFill>
              </a:rPr>
              <a:t>		► 16% Asia		 	</a:t>
            </a:r>
          </a:p>
          <a:p>
            <a:r>
              <a:rPr lang="it-IT" sz="2800" dirty="0">
                <a:solidFill>
                  <a:schemeClr val="bg1"/>
                </a:solidFill>
              </a:rPr>
              <a:t>		► 9% Nord e Sud America			</a:t>
            </a:r>
          </a:p>
          <a:p>
            <a:r>
              <a:rPr lang="it-IT" sz="2800" dirty="0">
                <a:solidFill>
                  <a:schemeClr val="bg1"/>
                </a:solidFill>
              </a:rPr>
              <a:t>		► 3% Africa		 	</a:t>
            </a:r>
          </a:p>
          <a:p>
            <a:r>
              <a:rPr lang="it-IT" sz="2800" dirty="0">
                <a:solidFill>
                  <a:schemeClr val="bg1"/>
                </a:solidFill>
              </a:rPr>
              <a:t>		► 1% Australia	</a:t>
            </a:r>
          </a:p>
          <a:p>
            <a:endParaRPr lang="it-IT" sz="2800" dirty="0">
              <a:solidFill>
                <a:schemeClr val="bg1"/>
              </a:solidFill>
            </a:endParaRPr>
          </a:p>
          <a:p>
            <a:r>
              <a:rPr lang="it-IT" sz="2800" dirty="0">
                <a:solidFill>
                  <a:schemeClr val="bg1"/>
                </a:solidFill>
              </a:rPr>
              <a:t>► 84% dei visitatori sono stati </a:t>
            </a:r>
            <a:r>
              <a:rPr lang="it-IT" sz="2800" dirty="0" err="1">
                <a:solidFill>
                  <a:schemeClr val="bg1"/>
                </a:solidFill>
              </a:rPr>
              <a:t>decision</a:t>
            </a:r>
            <a:r>
              <a:rPr lang="it-IT" sz="2800" dirty="0">
                <a:solidFill>
                  <a:schemeClr val="bg1"/>
                </a:solidFill>
              </a:rPr>
              <a:t> makers</a:t>
            </a:r>
            <a:br>
              <a:rPr lang="de-DE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w"/>
            </a:pPr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172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8281A-1CAC-802A-41C0-6D204235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19529F89-2026-365D-E6B7-D2E7C806CDCD}"/>
              </a:ext>
            </a:extLst>
          </p:cNvPr>
          <p:cNvSpPr txBox="1"/>
          <p:nvPr/>
        </p:nvSpPr>
        <p:spPr>
          <a:xfrm>
            <a:off x="534703" y="424825"/>
            <a:ext cx="905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l´Area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interessata</a:t>
            </a:r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3" name="Grafik 2" descr="Ein Bild, das Text, Diagramm, Screenshot, Plan enthält.&#10;&#10;Automatisch generierte Beschreibung">
            <a:extLst>
              <a:ext uri="{FF2B5EF4-FFF2-40B4-BE49-F238E27FC236}">
                <a16:creationId xmlns:a16="http://schemas.microsoft.com/office/drawing/2014/main" id="{B45E609E-87F7-ACE2-626B-CE9D2903B3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772" y="1078674"/>
            <a:ext cx="7884945" cy="556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8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52045-266A-EC6D-54D7-A368CB12E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DC7B392-B4B8-607F-D3FD-305C6F22BEE7}"/>
              </a:ext>
            </a:extLst>
          </p:cNvPr>
          <p:cNvSpPr txBox="1"/>
          <p:nvPr/>
        </p:nvSpPr>
        <p:spPr>
          <a:xfrm>
            <a:off x="534703" y="424825"/>
            <a:ext cx="905356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Situazione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attuale</a:t>
            </a:r>
            <a:br>
              <a:rPr lang="de-DE" sz="2800" dirty="0">
                <a:solidFill>
                  <a:schemeClr val="bg1"/>
                </a:solidFill>
              </a:rPr>
            </a:b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Stato della registrazione 2025:	</a:t>
            </a:r>
          </a:p>
          <a:p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► oltre 392 espositori da oltre 36 paesi (10/06/2025)	</a:t>
            </a:r>
          </a:p>
          <a:p>
            <a:endParaRPr lang="it-IT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► Numero previsto di espositori: 500 +	</a:t>
            </a:r>
          </a:p>
          <a:p>
            <a:endParaRPr lang="it-IT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► Numero di visitatori previsto: 20.000 +</a:t>
            </a:r>
          </a:p>
          <a:p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10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E3C83-BD39-4F44-D331-BC893852F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1C97C22-C99A-83FE-048E-94C6AF02C484}"/>
              </a:ext>
            </a:extLst>
          </p:cNvPr>
          <p:cNvSpPr txBox="1"/>
          <p:nvPr/>
        </p:nvSpPr>
        <p:spPr>
          <a:xfrm>
            <a:off x="534703" y="424825"/>
            <a:ext cx="905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Stato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dei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preparativi</a:t>
            </a:r>
            <a:endParaRPr lang="de-DE" sz="2800" dirty="0">
              <a:solidFill>
                <a:schemeClr val="bg1"/>
              </a:solidFill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4495BD05-8853-D4F1-3A10-F71C94E86EC0}"/>
              </a:ext>
            </a:extLst>
          </p:cNvPr>
          <p:cNvGrpSpPr/>
          <p:nvPr/>
        </p:nvGrpSpPr>
        <p:grpSpPr>
          <a:xfrm>
            <a:off x="2178053" y="1745409"/>
            <a:ext cx="1456233" cy="1442718"/>
            <a:chOff x="6197621" y="1158627"/>
            <a:chExt cx="1456233" cy="1442718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768C739C-C25E-2390-194F-F879AE071B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5" t="4453" r="3811" b="4239"/>
            <a:stretch/>
          </p:blipFill>
          <p:spPr>
            <a:xfrm>
              <a:off x="6197621" y="1158627"/>
              <a:ext cx="1456233" cy="14427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2A271769-3EF9-5C60-D3B0-4D07EE937CC4}"/>
                </a:ext>
              </a:extLst>
            </p:cNvPr>
            <p:cNvSpPr/>
            <p:nvPr/>
          </p:nvSpPr>
          <p:spPr>
            <a:xfrm>
              <a:off x="6519794" y="131212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/>
                <a:t>Italien</a:t>
              </a:r>
            </a:p>
          </p:txBody>
        </p:sp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373C6CF5-1467-3D55-9A06-2F8BB92C2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2290" y="2052611"/>
              <a:ext cx="506894" cy="337845"/>
            </a:xfrm>
            <a:prstGeom prst="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6AE71D52-2E36-ED67-532E-51E25A457845}"/>
                </a:ext>
              </a:extLst>
            </p:cNvPr>
            <p:cNvSpPr txBox="1"/>
            <p:nvPr/>
          </p:nvSpPr>
          <p:spPr>
            <a:xfrm>
              <a:off x="6687713" y="1628664"/>
              <a:ext cx="532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68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95DE45AB-6578-0D6F-5E90-D6A6C0D4F987}"/>
              </a:ext>
            </a:extLst>
          </p:cNvPr>
          <p:cNvGrpSpPr/>
          <p:nvPr/>
        </p:nvGrpSpPr>
        <p:grpSpPr>
          <a:xfrm>
            <a:off x="349128" y="1715587"/>
            <a:ext cx="1600036" cy="1505032"/>
            <a:chOff x="4170694" y="153849"/>
            <a:chExt cx="1545828" cy="1442718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6914760D-8C1E-8EF8-3D66-D2C0770F9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5" t="4453" r="3811" b="4239"/>
            <a:stretch/>
          </p:blipFill>
          <p:spPr>
            <a:xfrm>
              <a:off x="4170694" y="153849"/>
              <a:ext cx="1456233" cy="14427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A1B3BA71-ACAD-1CA2-F66A-9BB5EF952E4B}"/>
                </a:ext>
              </a:extLst>
            </p:cNvPr>
            <p:cNvSpPr txBox="1"/>
            <p:nvPr/>
          </p:nvSpPr>
          <p:spPr>
            <a:xfrm>
              <a:off x="4220324" y="334734"/>
              <a:ext cx="1496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Deutschland</a:t>
              </a:r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D519807-7E04-6303-F6E9-51E209002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824" y="1081894"/>
              <a:ext cx="542887" cy="360977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0FD3B2F0-76FB-A04D-ED9A-A1E997FD019F}"/>
                </a:ext>
              </a:extLst>
            </p:cNvPr>
            <p:cNvSpPr txBox="1"/>
            <p:nvPr/>
          </p:nvSpPr>
          <p:spPr>
            <a:xfrm>
              <a:off x="4605009" y="666522"/>
              <a:ext cx="633230" cy="354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114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99281F1-B194-12DF-E721-0ABB5170886E}"/>
              </a:ext>
            </a:extLst>
          </p:cNvPr>
          <p:cNvGrpSpPr/>
          <p:nvPr/>
        </p:nvGrpSpPr>
        <p:grpSpPr>
          <a:xfrm>
            <a:off x="3953564" y="1783238"/>
            <a:ext cx="1456233" cy="1442718"/>
            <a:chOff x="7306734" y="2965443"/>
            <a:chExt cx="1456233" cy="1442718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EFFB68F-C8D1-6BE1-5C41-A9D983290F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5" t="4453" r="3811" b="4239"/>
            <a:stretch/>
          </p:blipFill>
          <p:spPr>
            <a:xfrm>
              <a:off x="7306734" y="2965443"/>
              <a:ext cx="1456233" cy="14427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EB53AC4E-3F9B-10ED-34A6-7BBB8FDB9C6E}"/>
                </a:ext>
              </a:extLst>
            </p:cNvPr>
            <p:cNvSpPr/>
            <p:nvPr/>
          </p:nvSpPr>
          <p:spPr>
            <a:xfrm>
              <a:off x="7653854" y="3059667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/>
                <a:t>Türkei</a:t>
              </a:r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A86DE7DE-13E9-E0D7-6DCE-A37CDEB49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434" y="3827093"/>
              <a:ext cx="524713" cy="349877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E41A0875-980A-EC56-6F33-3505B57BFA58}"/>
                </a:ext>
              </a:extLst>
            </p:cNvPr>
            <p:cNvSpPr txBox="1"/>
            <p:nvPr/>
          </p:nvSpPr>
          <p:spPr>
            <a:xfrm>
              <a:off x="7800628" y="3390662"/>
              <a:ext cx="532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72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315E8166-2CBD-CD4F-0DB9-D98390F4C113}"/>
              </a:ext>
            </a:extLst>
          </p:cNvPr>
          <p:cNvGrpSpPr/>
          <p:nvPr/>
        </p:nvGrpSpPr>
        <p:grpSpPr>
          <a:xfrm>
            <a:off x="397999" y="3454059"/>
            <a:ext cx="1456233" cy="1442718"/>
            <a:chOff x="6197621" y="4712988"/>
            <a:chExt cx="1456233" cy="1442718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C38B8050-09EC-E40E-878D-6974465211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5" t="4453" r="3811" b="4239"/>
            <a:stretch/>
          </p:blipFill>
          <p:spPr>
            <a:xfrm>
              <a:off x="6197621" y="4712988"/>
              <a:ext cx="1456233" cy="14427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AC92B2B0-EC41-CF16-770F-74CA119BB866}"/>
                </a:ext>
              </a:extLst>
            </p:cNvPr>
            <p:cNvSpPr/>
            <p:nvPr/>
          </p:nvSpPr>
          <p:spPr>
            <a:xfrm>
              <a:off x="6482129" y="4822218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/>
                <a:t>Spanien</a:t>
              </a:r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4BB0B105-8DED-2A8E-4CDE-6AF6755C9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867" y="5561521"/>
              <a:ext cx="546072" cy="363479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211BD382-2FB8-5D7C-77AD-28DD427602C9}"/>
                </a:ext>
              </a:extLst>
            </p:cNvPr>
            <p:cNvSpPr txBox="1"/>
            <p:nvPr/>
          </p:nvSpPr>
          <p:spPr>
            <a:xfrm>
              <a:off x="6687713" y="5143791"/>
              <a:ext cx="532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34</a:t>
              </a: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AA539C2-16D5-4D2E-487C-64632C22F58D}"/>
              </a:ext>
            </a:extLst>
          </p:cNvPr>
          <p:cNvGrpSpPr/>
          <p:nvPr/>
        </p:nvGrpSpPr>
        <p:grpSpPr>
          <a:xfrm>
            <a:off x="5775290" y="1781499"/>
            <a:ext cx="1456233" cy="1442718"/>
            <a:chOff x="4170694" y="5329104"/>
            <a:chExt cx="1456233" cy="1442718"/>
          </a:xfrm>
        </p:grpSpPr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56E0632A-BD7F-1550-4CE3-BF892832B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5" t="4453" r="3811" b="4239"/>
            <a:stretch/>
          </p:blipFill>
          <p:spPr>
            <a:xfrm>
              <a:off x="4170694" y="5329104"/>
              <a:ext cx="1456233" cy="14427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C58369D5-4CD9-79DB-8BAD-29B9AB22DED5}"/>
                </a:ext>
              </a:extLst>
            </p:cNvPr>
            <p:cNvSpPr/>
            <p:nvPr/>
          </p:nvSpPr>
          <p:spPr>
            <a:xfrm>
              <a:off x="4299829" y="5508852"/>
              <a:ext cx="12490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dirty="0"/>
                <a:t>Österreich</a:t>
              </a:r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F9866B58-DBBC-4D0A-3762-1F9D88BF6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6440" y="6198844"/>
              <a:ext cx="524739" cy="349826"/>
            </a:xfrm>
            <a:prstGeom prst="rect">
              <a:avLst/>
            </a:prstGeom>
          </p:spPr>
        </p:pic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64E7D700-A23F-91F3-A29F-6F1A62806D3A}"/>
                </a:ext>
              </a:extLst>
            </p:cNvPr>
            <p:cNvSpPr txBox="1"/>
            <p:nvPr/>
          </p:nvSpPr>
          <p:spPr>
            <a:xfrm>
              <a:off x="4727158" y="5794413"/>
              <a:ext cx="5323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8</a:t>
              </a: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90442538-9E44-1D3F-E219-E01C288CBB78}"/>
              </a:ext>
            </a:extLst>
          </p:cNvPr>
          <p:cNvGrpSpPr/>
          <p:nvPr/>
        </p:nvGrpSpPr>
        <p:grpSpPr>
          <a:xfrm>
            <a:off x="3966961" y="3437991"/>
            <a:ext cx="1643547" cy="1442718"/>
            <a:chOff x="4370386" y="4624861"/>
            <a:chExt cx="1643547" cy="1442718"/>
          </a:xfrm>
        </p:grpSpPr>
        <p:grpSp>
          <p:nvGrpSpPr>
            <p:cNvPr id="29" name="Gruppieren 28">
              <a:extLst>
                <a:ext uri="{FF2B5EF4-FFF2-40B4-BE49-F238E27FC236}">
                  <a16:creationId xmlns:a16="http://schemas.microsoft.com/office/drawing/2014/main" id="{7E5B4D12-2DC2-09AC-067D-CFA574FB6DD9}"/>
                </a:ext>
              </a:extLst>
            </p:cNvPr>
            <p:cNvGrpSpPr/>
            <p:nvPr/>
          </p:nvGrpSpPr>
          <p:grpSpPr>
            <a:xfrm>
              <a:off x="4370386" y="4624861"/>
              <a:ext cx="1643547" cy="1442718"/>
              <a:chOff x="4170694" y="211641"/>
              <a:chExt cx="1643547" cy="1442718"/>
            </a:xfrm>
          </p:grpSpPr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id="{9F1BC5DE-2542-9241-B942-9E657CE43A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A6E1490E-CC77-BFEF-B0C9-6C869B07BA23}"/>
                  </a:ext>
                </a:extLst>
              </p:cNvPr>
              <p:cNvSpPr txBox="1"/>
              <p:nvPr/>
            </p:nvSpPr>
            <p:spPr>
              <a:xfrm>
                <a:off x="4318043" y="337758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Frankreich</a:t>
                </a: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CB93EA09-8778-4F4C-BEF7-DDA9196DAC27}"/>
                  </a:ext>
                </a:extLst>
              </p:cNvPr>
              <p:cNvSpPr txBox="1"/>
              <p:nvPr/>
            </p:nvSpPr>
            <p:spPr>
              <a:xfrm>
                <a:off x="4749527" y="665064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6</a:t>
                </a:r>
              </a:p>
            </p:txBody>
          </p:sp>
        </p:grpSp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9C9417B9-5C5D-384E-99D3-9E4BD601D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4061" y="5504117"/>
              <a:ext cx="469796" cy="342969"/>
            </a:xfrm>
            <a:prstGeom prst="rect">
              <a:avLst/>
            </a:prstGeom>
          </p:spPr>
        </p:pic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29A1744F-998D-88FB-D187-B02F79E5FC8C}"/>
              </a:ext>
            </a:extLst>
          </p:cNvPr>
          <p:cNvGrpSpPr/>
          <p:nvPr/>
        </p:nvGrpSpPr>
        <p:grpSpPr>
          <a:xfrm>
            <a:off x="5792494" y="5256274"/>
            <a:ext cx="1680089" cy="1442718"/>
            <a:chOff x="6309640" y="3362182"/>
            <a:chExt cx="1680089" cy="1442718"/>
          </a:xfrm>
        </p:grpSpPr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E0B76117-46CD-796F-9105-1359987FFC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5" t="4453" r="3811" b="4239"/>
            <a:stretch/>
          </p:blipFill>
          <p:spPr>
            <a:xfrm>
              <a:off x="6309640" y="3362182"/>
              <a:ext cx="1456233" cy="144271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1918655A-FAFD-CE6B-1232-2DAF240637A8}"/>
                </a:ext>
              </a:extLst>
            </p:cNvPr>
            <p:cNvSpPr txBox="1"/>
            <p:nvPr/>
          </p:nvSpPr>
          <p:spPr>
            <a:xfrm>
              <a:off x="6381512" y="3465845"/>
              <a:ext cx="1608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/>
                <a:t>Griechenland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AC1B4E35-B24A-B555-259F-E088DC64D71D}"/>
                </a:ext>
              </a:extLst>
            </p:cNvPr>
            <p:cNvSpPr txBox="1"/>
            <p:nvPr/>
          </p:nvSpPr>
          <p:spPr>
            <a:xfrm>
              <a:off x="6893251" y="3808753"/>
              <a:ext cx="633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11</a:t>
              </a:r>
            </a:p>
          </p:txBody>
        </p:sp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EF020D1C-00CA-F317-68D2-F355AAAE5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8340" y="4239171"/>
              <a:ext cx="519335" cy="345594"/>
            </a:xfrm>
            <a:prstGeom prst="rect">
              <a:avLst/>
            </a:prstGeom>
          </p:spPr>
        </p:pic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6488DB9C-76AD-BA38-5F6C-D5A6680102BA}"/>
              </a:ext>
            </a:extLst>
          </p:cNvPr>
          <p:cNvGrpSpPr/>
          <p:nvPr/>
        </p:nvGrpSpPr>
        <p:grpSpPr>
          <a:xfrm>
            <a:off x="7640937" y="3520937"/>
            <a:ext cx="1638434" cy="1442718"/>
            <a:chOff x="8305509" y="4411968"/>
            <a:chExt cx="1638434" cy="1442718"/>
          </a:xfrm>
        </p:grpSpPr>
        <p:grpSp>
          <p:nvGrpSpPr>
            <p:cNvPr id="40" name="Gruppieren 39">
              <a:extLst>
                <a:ext uri="{FF2B5EF4-FFF2-40B4-BE49-F238E27FC236}">
                  <a16:creationId xmlns:a16="http://schemas.microsoft.com/office/drawing/2014/main" id="{7CEF2C0A-50D1-1464-EF68-5D488938B263}"/>
                </a:ext>
              </a:extLst>
            </p:cNvPr>
            <p:cNvGrpSpPr/>
            <p:nvPr/>
          </p:nvGrpSpPr>
          <p:grpSpPr>
            <a:xfrm>
              <a:off x="8305509" y="4411968"/>
              <a:ext cx="1638434" cy="1442718"/>
              <a:chOff x="4170694" y="211641"/>
              <a:chExt cx="1638434" cy="1442718"/>
            </a:xfrm>
          </p:grpSpPr>
          <p:pic>
            <p:nvPicPr>
              <p:cNvPr id="42" name="Grafik 41">
                <a:extLst>
                  <a:ext uri="{FF2B5EF4-FFF2-40B4-BE49-F238E27FC236}">
                    <a16:creationId xmlns:a16="http://schemas.microsoft.com/office/drawing/2014/main" id="{B33D9D73-602C-227E-FF94-25DD24B98F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F8AEB3CB-9E5A-C47C-D31A-D3F4B0C3C8F0}"/>
                  </a:ext>
                </a:extLst>
              </p:cNvPr>
              <p:cNvSpPr txBox="1"/>
              <p:nvPr/>
            </p:nvSpPr>
            <p:spPr>
              <a:xfrm>
                <a:off x="4201516" y="343357"/>
                <a:ext cx="160761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500" dirty="0"/>
                  <a:t>Großbritannien</a:t>
                </a:r>
              </a:p>
            </p:txBody>
          </p:sp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F668DD5C-0933-0035-8C81-8ED782EA069E}"/>
                  </a:ext>
                </a:extLst>
              </p:cNvPr>
              <p:cNvSpPr txBox="1"/>
              <p:nvPr/>
            </p:nvSpPr>
            <p:spPr>
              <a:xfrm>
                <a:off x="4752772" y="666522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7</a:t>
                </a:r>
              </a:p>
            </p:txBody>
          </p:sp>
        </p:grp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8BDE64F4-3520-28AC-7F84-7302E9B7B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7639" y="5272642"/>
              <a:ext cx="583247" cy="349948"/>
            </a:xfrm>
            <a:prstGeom prst="rect">
              <a:avLst/>
            </a:prstGeom>
          </p:spPr>
        </p:pic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A764694B-458B-16FD-825F-13C8F763CACC}"/>
              </a:ext>
            </a:extLst>
          </p:cNvPr>
          <p:cNvGrpSpPr/>
          <p:nvPr/>
        </p:nvGrpSpPr>
        <p:grpSpPr>
          <a:xfrm>
            <a:off x="9394562" y="3520937"/>
            <a:ext cx="1662829" cy="1442718"/>
            <a:chOff x="3773735" y="1436889"/>
            <a:chExt cx="1662829" cy="1442718"/>
          </a:xfrm>
        </p:grpSpPr>
        <p:grpSp>
          <p:nvGrpSpPr>
            <p:cNvPr id="46" name="Gruppieren 45">
              <a:extLst>
                <a:ext uri="{FF2B5EF4-FFF2-40B4-BE49-F238E27FC236}">
                  <a16:creationId xmlns:a16="http://schemas.microsoft.com/office/drawing/2014/main" id="{1CB8F373-E6AB-2C11-8987-8F3D162C4FD0}"/>
                </a:ext>
              </a:extLst>
            </p:cNvPr>
            <p:cNvGrpSpPr/>
            <p:nvPr/>
          </p:nvGrpSpPr>
          <p:grpSpPr>
            <a:xfrm>
              <a:off x="3773735" y="1436889"/>
              <a:ext cx="1662829" cy="1442718"/>
              <a:chOff x="4163714" y="-352306"/>
              <a:chExt cx="1662829" cy="1442718"/>
            </a:xfrm>
          </p:grpSpPr>
          <p:pic>
            <p:nvPicPr>
              <p:cNvPr id="48" name="Grafik 47">
                <a:extLst>
                  <a:ext uri="{FF2B5EF4-FFF2-40B4-BE49-F238E27FC236}">
                    <a16:creationId xmlns:a16="http://schemas.microsoft.com/office/drawing/2014/main" id="{DAF42016-77E3-1D9C-7F55-3AF6B4CBEA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63714" y="-352306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963A3AAB-A167-1203-F04D-CD35110CBD78}"/>
                  </a:ext>
                </a:extLst>
              </p:cNvPr>
              <p:cNvSpPr txBox="1"/>
              <p:nvPr/>
            </p:nvSpPr>
            <p:spPr>
              <a:xfrm>
                <a:off x="4330345" y="-186779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Kanada</a:t>
                </a:r>
              </a:p>
            </p:txBody>
          </p:sp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F0EA21E4-88DE-2B2D-C6A0-7CFA38CE0B9E}"/>
                  </a:ext>
                </a:extLst>
              </p:cNvPr>
              <p:cNvSpPr txBox="1"/>
              <p:nvPr/>
            </p:nvSpPr>
            <p:spPr>
              <a:xfrm>
                <a:off x="4715437" y="15240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2</a:t>
                </a:r>
              </a:p>
            </p:txBody>
          </p:sp>
        </p:grpSp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B5E09717-D5FA-537D-91FA-98F10E56D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9840" y="2296832"/>
              <a:ext cx="570339" cy="379534"/>
            </a:xfrm>
            <a:prstGeom prst="rect">
              <a:avLst/>
            </a:prstGeom>
          </p:spPr>
        </p:pic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0D6C2469-3B28-28F7-96D3-C922CD88DE23}"/>
              </a:ext>
            </a:extLst>
          </p:cNvPr>
          <p:cNvGrpSpPr/>
          <p:nvPr/>
        </p:nvGrpSpPr>
        <p:grpSpPr>
          <a:xfrm>
            <a:off x="3965615" y="5227909"/>
            <a:ext cx="1558852" cy="1442718"/>
            <a:chOff x="2239965" y="2085985"/>
            <a:chExt cx="1558852" cy="1442718"/>
          </a:xfrm>
        </p:grpSpPr>
        <p:grpSp>
          <p:nvGrpSpPr>
            <p:cNvPr id="52" name="Gruppieren 51">
              <a:extLst>
                <a:ext uri="{FF2B5EF4-FFF2-40B4-BE49-F238E27FC236}">
                  <a16:creationId xmlns:a16="http://schemas.microsoft.com/office/drawing/2014/main" id="{D6E24CCE-2DE7-4CA9-8067-B6D7D2A2C564}"/>
                </a:ext>
              </a:extLst>
            </p:cNvPr>
            <p:cNvGrpSpPr/>
            <p:nvPr/>
          </p:nvGrpSpPr>
          <p:grpSpPr>
            <a:xfrm>
              <a:off x="2239965" y="2085985"/>
              <a:ext cx="1558852" cy="1442718"/>
              <a:chOff x="4170694" y="211641"/>
              <a:chExt cx="1558852" cy="1442718"/>
            </a:xfrm>
          </p:grpSpPr>
          <p:pic>
            <p:nvPicPr>
              <p:cNvPr id="54" name="Grafik 53">
                <a:extLst>
                  <a:ext uri="{FF2B5EF4-FFF2-40B4-BE49-F238E27FC236}">
                    <a16:creationId xmlns:a16="http://schemas.microsoft.com/office/drawing/2014/main" id="{3D9A01FE-ECB4-8023-C2D4-A0D010B44B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33E7772B-7BFE-7466-ECAA-A0E15630B696}"/>
                  </a:ext>
                </a:extLst>
              </p:cNvPr>
              <p:cNvSpPr txBox="1"/>
              <p:nvPr/>
            </p:nvSpPr>
            <p:spPr>
              <a:xfrm>
                <a:off x="4233348" y="343591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Niederlande</a:t>
                </a:r>
              </a:p>
            </p:txBody>
          </p:sp>
          <p:sp>
            <p:nvSpPr>
              <p:cNvPr id="56" name="Textfeld 55">
                <a:extLst>
                  <a:ext uri="{FF2B5EF4-FFF2-40B4-BE49-F238E27FC236}">
                    <a16:creationId xmlns:a16="http://schemas.microsoft.com/office/drawing/2014/main" id="{17B7A2BB-262E-B479-E377-9578E63320F6}"/>
                  </a:ext>
                </a:extLst>
              </p:cNvPr>
              <p:cNvSpPr txBox="1"/>
              <p:nvPr/>
            </p:nvSpPr>
            <p:spPr>
              <a:xfrm>
                <a:off x="4751565" y="66576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5</a:t>
                </a:r>
              </a:p>
            </p:txBody>
          </p:sp>
        </p:grpSp>
        <p:pic>
          <p:nvPicPr>
            <p:cNvPr id="53" name="Grafik 52">
              <a:extLst>
                <a:ext uri="{FF2B5EF4-FFF2-40B4-BE49-F238E27FC236}">
                  <a16:creationId xmlns:a16="http://schemas.microsoft.com/office/drawing/2014/main" id="{49225D90-A701-4916-2AED-99D8E1C5D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493" y="2960454"/>
              <a:ext cx="532267" cy="354200"/>
            </a:xfrm>
            <a:prstGeom prst="rect">
              <a:avLst/>
            </a:prstGeom>
          </p:spPr>
        </p:pic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1A59A849-0728-886A-C5B6-9A672FF89331}"/>
              </a:ext>
            </a:extLst>
          </p:cNvPr>
          <p:cNvGrpSpPr/>
          <p:nvPr/>
        </p:nvGrpSpPr>
        <p:grpSpPr>
          <a:xfrm>
            <a:off x="7700642" y="5276507"/>
            <a:ext cx="1649402" cy="1442718"/>
            <a:chOff x="2143234" y="2306196"/>
            <a:chExt cx="1649402" cy="1442718"/>
          </a:xfrm>
        </p:grpSpPr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4552055A-E1CD-8B9C-B677-32A69118C4EE}"/>
                </a:ext>
              </a:extLst>
            </p:cNvPr>
            <p:cNvGrpSpPr/>
            <p:nvPr/>
          </p:nvGrpSpPr>
          <p:grpSpPr>
            <a:xfrm>
              <a:off x="2143234" y="2306196"/>
              <a:ext cx="1649402" cy="1442718"/>
              <a:chOff x="4170694" y="211641"/>
              <a:chExt cx="1649402" cy="1442718"/>
            </a:xfrm>
          </p:grpSpPr>
          <p:pic>
            <p:nvPicPr>
              <p:cNvPr id="60" name="Grafik 59">
                <a:extLst>
                  <a:ext uri="{FF2B5EF4-FFF2-40B4-BE49-F238E27FC236}">
                    <a16:creationId xmlns:a16="http://schemas.microsoft.com/office/drawing/2014/main" id="{35B243CE-40D3-C6E5-1526-35D8A46BC8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61" name="Textfeld 60">
                <a:extLst>
                  <a:ext uri="{FF2B5EF4-FFF2-40B4-BE49-F238E27FC236}">
                    <a16:creationId xmlns:a16="http://schemas.microsoft.com/office/drawing/2014/main" id="{61A4C174-08A8-866C-52F0-F6B81B751071}"/>
                  </a:ext>
                </a:extLst>
              </p:cNvPr>
              <p:cNvSpPr txBox="1"/>
              <p:nvPr/>
            </p:nvSpPr>
            <p:spPr>
              <a:xfrm>
                <a:off x="4323898" y="343591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Schweden</a:t>
                </a:r>
              </a:p>
            </p:txBody>
          </p:sp>
          <p:sp>
            <p:nvSpPr>
              <p:cNvPr id="62" name="Textfeld 61">
                <a:extLst>
                  <a:ext uri="{FF2B5EF4-FFF2-40B4-BE49-F238E27FC236}">
                    <a16:creationId xmlns:a16="http://schemas.microsoft.com/office/drawing/2014/main" id="{DC7ED6A9-1BB2-B0E1-EAEE-9ADCA042A5D5}"/>
                  </a:ext>
                </a:extLst>
              </p:cNvPr>
              <p:cNvSpPr txBox="1"/>
              <p:nvPr/>
            </p:nvSpPr>
            <p:spPr>
              <a:xfrm>
                <a:off x="4676750" y="66576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8</a:t>
                </a:r>
              </a:p>
            </p:txBody>
          </p:sp>
        </p:grpSp>
        <p:pic>
          <p:nvPicPr>
            <p:cNvPr id="59" name="Grafik 58">
              <a:extLst>
                <a:ext uri="{FF2B5EF4-FFF2-40B4-BE49-F238E27FC236}">
                  <a16:creationId xmlns:a16="http://schemas.microsoft.com/office/drawing/2014/main" id="{877BE97C-C137-E4AC-8DD6-2F9B5778F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3708" y="3180665"/>
              <a:ext cx="559867" cy="372566"/>
            </a:xfrm>
            <a:prstGeom prst="rect">
              <a:avLst/>
            </a:prstGeom>
          </p:spPr>
        </p:pic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5893614B-FD3A-D76F-892A-ECB4D01D037E}"/>
              </a:ext>
            </a:extLst>
          </p:cNvPr>
          <p:cNvGrpSpPr/>
          <p:nvPr/>
        </p:nvGrpSpPr>
        <p:grpSpPr>
          <a:xfrm>
            <a:off x="5804496" y="3473769"/>
            <a:ext cx="1757040" cy="1442718"/>
            <a:chOff x="2667866" y="2411066"/>
            <a:chExt cx="1757040" cy="1442718"/>
          </a:xfrm>
        </p:grpSpPr>
        <p:grpSp>
          <p:nvGrpSpPr>
            <p:cNvPr id="64" name="Gruppieren 63">
              <a:extLst>
                <a:ext uri="{FF2B5EF4-FFF2-40B4-BE49-F238E27FC236}">
                  <a16:creationId xmlns:a16="http://schemas.microsoft.com/office/drawing/2014/main" id="{167628F9-468C-4D3B-B4C9-CFEE9BA952E6}"/>
                </a:ext>
              </a:extLst>
            </p:cNvPr>
            <p:cNvGrpSpPr/>
            <p:nvPr/>
          </p:nvGrpSpPr>
          <p:grpSpPr>
            <a:xfrm>
              <a:off x="2667866" y="2411066"/>
              <a:ext cx="1757040" cy="1442718"/>
              <a:chOff x="4170694" y="211641"/>
              <a:chExt cx="1757040" cy="1442718"/>
            </a:xfrm>
          </p:grpSpPr>
          <p:pic>
            <p:nvPicPr>
              <p:cNvPr id="66" name="Grafik 65">
                <a:extLst>
                  <a:ext uri="{FF2B5EF4-FFF2-40B4-BE49-F238E27FC236}">
                    <a16:creationId xmlns:a16="http://schemas.microsoft.com/office/drawing/2014/main" id="{85BA171D-687F-B1CA-EC91-A5DBED42E2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67" name="Textfeld 66">
                <a:extLst>
                  <a:ext uri="{FF2B5EF4-FFF2-40B4-BE49-F238E27FC236}">
                    <a16:creationId xmlns:a16="http://schemas.microsoft.com/office/drawing/2014/main" id="{DABAF61A-AB77-6C8C-6090-2B7532E15E3C}"/>
                  </a:ext>
                </a:extLst>
              </p:cNvPr>
              <p:cNvSpPr txBox="1"/>
              <p:nvPr/>
            </p:nvSpPr>
            <p:spPr>
              <a:xfrm>
                <a:off x="4431536" y="343591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Schweiz</a:t>
                </a:r>
              </a:p>
            </p:txBody>
          </p:sp>
          <p:sp>
            <p:nvSpPr>
              <p:cNvPr id="68" name="Textfeld 67">
                <a:extLst>
                  <a:ext uri="{FF2B5EF4-FFF2-40B4-BE49-F238E27FC236}">
                    <a16:creationId xmlns:a16="http://schemas.microsoft.com/office/drawing/2014/main" id="{48FEABE7-813D-D49A-40A9-A049693E8F83}"/>
                  </a:ext>
                </a:extLst>
              </p:cNvPr>
              <p:cNvSpPr txBox="1"/>
              <p:nvPr/>
            </p:nvSpPr>
            <p:spPr>
              <a:xfrm>
                <a:off x="4751565" y="66576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9</a:t>
                </a:r>
              </a:p>
            </p:txBody>
          </p:sp>
        </p:grpSp>
        <p:pic>
          <p:nvPicPr>
            <p:cNvPr id="65" name="Grafik 64">
              <a:extLst>
                <a:ext uri="{FF2B5EF4-FFF2-40B4-BE49-F238E27FC236}">
                  <a16:creationId xmlns:a16="http://schemas.microsoft.com/office/drawing/2014/main" id="{73FE1E3E-08EC-7853-D3E3-A49C99C3F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9318" y="3272940"/>
              <a:ext cx="538111" cy="353560"/>
            </a:xfrm>
            <a:prstGeom prst="rect">
              <a:avLst/>
            </a:prstGeom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4A81DE73-AC13-D593-250D-1C88B7715511}"/>
              </a:ext>
            </a:extLst>
          </p:cNvPr>
          <p:cNvGrpSpPr/>
          <p:nvPr/>
        </p:nvGrpSpPr>
        <p:grpSpPr>
          <a:xfrm>
            <a:off x="7658852" y="1793511"/>
            <a:ext cx="1732861" cy="1442718"/>
            <a:chOff x="2357134" y="2494319"/>
            <a:chExt cx="1732861" cy="1442718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F7830275-05E2-FEB8-36CA-08C2E92F989D}"/>
                </a:ext>
              </a:extLst>
            </p:cNvPr>
            <p:cNvGrpSpPr/>
            <p:nvPr/>
          </p:nvGrpSpPr>
          <p:grpSpPr>
            <a:xfrm>
              <a:off x="2357134" y="2494319"/>
              <a:ext cx="1732861" cy="1442718"/>
              <a:chOff x="4254693" y="218917"/>
              <a:chExt cx="1732861" cy="1442718"/>
            </a:xfrm>
          </p:grpSpPr>
          <p:pic>
            <p:nvPicPr>
              <p:cNvPr id="72" name="Grafik 71">
                <a:extLst>
                  <a:ext uri="{FF2B5EF4-FFF2-40B4-BE49-F238E27FC236}">
                    <a16:creationId xmlns:a16="http://schemas.microsoft.com/office/drawing/2014/main" id="{FF383615-87A2-6A0B-209E-663DD76B77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254693" y="218917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73" name="Textfeld 72">
                <a:extLst>
                  <a:ext uri="{FF2B5EF4-FFF2-40B4-BE49-F238E27FC236}">
                    <a16:creationId xmlns:a16="http://schemas.microsoft.com/office/drawing/2014/main" id="{01141E26-8855-B85C-DB62-E76C3419E1B6}"/>
                  </a:ext>
                </a:extLst>
              </p:cNvPr>
              <p:cNvSpPr txBox="1"/>
              <p:nvPr/>
            </p:nvSpPr>
            <p:spPr>
              <a:xfrm>
                <a:off x="4491356" y="343591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Taiwan</a:t>
                </a:r>
              </a:p>
            </p:txBody>
          </p:sp>
          <p:sp>
            <p:nvSpPr>
              <p:cNvPr id="74" name="Textfeld 73">
                <a:extLst>
                  <a:ext uri="{FF2B5EF4-FFF2-40B4-BE49-F238E27FC236}">
                    <a16:creationId xmlns:a16="http://schemas.microsoft.com/office/drawing/2014/main" id="{856F2C28-026F-38FD-707A-0F5007DB749F}"/>
                  </a:ext>
                </a:extLst>
              </p:cNvPr>
              <p:cNvSpPr txBox="1"/>
              <p:nvPr/>
            </p:nvSpPr>
            <p:spPr>
              <a:xfrm>
                <a:off x="4751565" y="66576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3</a:t>
                </a:r>
              </a:p>
            </p:txBody>
          </p:sp>
        </p:grpSp>
        <p:pic>
          <p:nvPicPr>
            <p:cNvPr id="71" name="Grafik 70">
              <a:extLst>
                <a:ext uri="{FF2B5EF4-FFF2-40B4-BE49-F238E27FC236}">
                  <a16:creationId xmlns:a16="http://schemas.microsoft.com/office/drawing/2014/main" id="{F3C428F8-C69A-18A3-545F-538801B74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2773" y="3359919"/>
              <a:ext cx="564164" cy="375425"/>
            </a:xfrm>
            <a:prstGeom prst="rect">
              <a:avLst/>
            </a:prstGeom>
          </p:spPr>
        </p:pic>
      </p:grpSp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A5617FB9-5FE3-D6E6-3EEB-D2AE17FC44A0}"/>
              </a:ext>
            </a:extLst>
          </p:cNvPr>
          <p:cNvGrpSpPr/>
          <p:nvPr/>
        </p:nvGrpSpPr>
        <p:grpSpPr>
          <a:xfrm>
            <a:off x="2194023" y="3465760"/>
            <a:ext cx="1610128" cy="1442718"/>
            <a:chOff x="2457571" y="2131720"/>
            <a:chExt cx="1610128" cy="1442718"/>
          </a:xfrm>
        </p:grpSpPr>
        <p:grpSp>
          <p:nvGrpSpPr>
            <p:cNvPr id="76" name="Gruppieren 75">
              <a:extLst>
                <a:ext uri="{FF2B5EF4-FFF2-40B4-BE49-F238E27FC236}">
                  <a16:creationId xmlns:a16="http://schemas.microsoft.com/office/drawing/2014/main" id="{AD63876C-D63D-8026-E69B-09EE8BC063A4}"/>
                </a:ext>
              </a:extLst>
            </p:cNvPr>
            <p:cNvGrpSpPr/>
            <p:nvPr/>
          </p:nvGrpSpPr>
          <p:grpSpPr>
            <a:xfrm>
              <a:off x="2457571" y="2131720"/>
              <a:ext cx="1610128" cy="1442718"/>
              <a:chOff x="4170694" y="211641"/>
              <a:chExt cx="1610128" cy="1442718"/>
            </a:xfrm>
          </p:grpSpPr>
          <p:pic>
            <p:nvPicPr>
              <p:cNvPr id="78" name="Grafik 77">
                <a:extLst>
                  <a:ext uri="{FF2B5EF4-FFF2-40B4-BE49-F238E27FC236}">
                    <a16:creationId xmlns:a16="http://schemas.microsoft.com/office/drawing/2014/main" id="{0F17B597-9F29-A9FE-0977-8E5BB49176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79" name="Textfeld 78">
                <a:extLst>
                  <a:ext uri="{FF2B5EF4-FFF2-40B4-BE49-F238E27FC236}">
                    <a16:creationId xmlns:a16="http://schemas.microsoft.com/office/drawing/2014/main" id="{D1D863FC-AAE2-1100-F6AB-F53E89158C56}"/>
                  </a:ext>
                </a:extLst>
              </p:cNvPr>
              <p:cNvSpPr txBox="1"/>
              <p:nvPr/>
            </p:nvSpPr>
            <p:spPr>
              <a:xfrm>
                <a:off x="4284624" y="343591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Tschechien</a:t>
                </a:r>
              </a:p>
            </p:txBody>
          </p:sp>
          <p:sp>
            <p:nvSpPr>
              <p:cNvPr id="80" name="Textfeld 79">
                <a:extLst>
                  <a:ext uri="{FF2B5EF4-FFF2-40B4-BE49-F238E27FC236}">
                    <a16:creationId xmlns:a16="http://schemas.microsoft.com/office/drawing/2014/main" id="{8487D971-7F50-D920-9471-306BCCD5AE60}"/>
                  </a:ext>
                </a:extLst>
              </p:cNvPr>
              <p:cNvSpPr txBox="1"/>
              <p:nvPr/>
            </p:nvSpPr>
            <p:spPr>
              <a:xfrm>
                <a:off x="4751565" y="66576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4</a:t>
                </a:r>
              </a:p>
            </p:txBody>
          </p:sp>
        </p:grpSp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D972076C-1141-235E-5371-4C885E0A5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5702" y="2998136"/>
              <a:ext cx="530821" cy="353237"/>
            </a:xfrm>
            <a:prstGeom prst="rect">
              <a:avLst/>
            </a:prstGeom>
          </p:spPr>
        </p:pic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2E9C5EFE-4210-710A-A8BE-C70EB97DAD06}"/>
              </a:ext>
            </a:extLst>
          </p:cNvPr>
          <p:cNvGrpSpPr/>
          <p:nvPr/>
        </p:nvGrpSpPr>
        <p:grpSpPr>
          <a:xfrm>
            <a:off x="387510" y="5174410"/>
            <a:ext cx="1893770" cy="1442718"/>
            <a:chOff x="2390254" y="2699306"/>
            <a:chExt cx="1893770" cy="1442718"/>
          </a:xfrm>
        </p:grpSpPr>
        <p:grpSp>
          <p:nvGrpSpPr>
            <p:cNvPr id="82" name="Gruppieren 81">
              <a:extLst>
                <a:ext uri="{FF2B5EF4-FFF2-40B4-BE49-F238E27FC236}">
                  <a16:creationId xmlns:a16="http://schemas.microsoft.com/office/drawing/2014/main" id="{B099E0E4-CA8E-2921-AC01-26EFABD19AE0}"/>
                </a:ext>
              </a:extLst>
            </p:cNvPr>
            <p:cNvGrpSpPr/>
            <p:nvPr/>
          </p:nvGrpSpPr>
          <p:grpSpPr>
            <a:xfrm>
              <a:off x="2390254" y="2699306"/>
              <a:ext cx="1893770" cy="1442718"/>
              <a:chOff x="4170694" y="211641"/>
              <a:chExt cx="1893770" cy="1442718"/>
            </a:xfrm>
          </p:grpSpPr>
          <p:pic>
            <p:nvPicPr>
              <p:cNvPr id="84" name="Grafik 83">
                <a:extLst>
                  <a:ext uri="{FF2B5EF4-FFF2-40B4-BE49-F238E27FC236}">
                    <a16:creationId xmlns:a16="http://schemas.microsoft.com/office/drawing/2014/main" id="{4B80B813-296A-85A6-C76A-A5945A9C4D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85" name="Textfeld 84">
                <a:extLst>
                  <a:ext uri="{FF2B5EF4-FFF2-40B4-BE49-F238E27FC236}">
                    <a16:creationId xmlns:a16="http://schemas.microsoft.com/office/drawing/2014/main" id="{3BB218B4-8002-3909-2204-ECDD2838E5C5}"/>
                  </a:ext>
                </a:extLst>
              </p:cNvPr>
              <p:cNvSpPr txBox="1"/>
              <p:nvPr/>
            </p:nvSpPr>
            <p:spPr>
              <a:xfrm>
                <a:off x="4568266" y="343591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USA</a:t>
                </a:r>
              </a:p>
            </p:txBody>
          </p:sp>
          <p:sp>
            <p:nvSpPr>
              <p:cNvPr id="86" name="Textfeld 85">
                <a:extLst>
                  <a:ext uri="{FF2B5EF4-FFF2-40B4-BE49-F238E27FC236}">
                    <a16:creationId xmlns:a16="http://schemas.microsoft.com/office/drawing/2014/main" id="{721A7E4A-416C-29E8-E72D-191B15C3916A}"/>
                  </a:ext>
                </a:extLst>
              </p:cNvPr>
              <p:cNvSpPr txBox="1"/>
              <p:nvPr/>
            </p:nvSpPr>
            <p:spPr>
              <a:xfrm>
                <a:off x="4751565" y="66576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3</a:t>
                </a:r>
              </a:p>
            </p:txBody>
          </p:sp>
        </p:grpSp>
        <p:pic>
          <p:nvPicPr>
            <p:cNvPr id="83" name="Grafik 82">
              <a:extLst>
                <a:ext uri="{FF2B5EF4-FFF2-40B4-BE49-F238E27FC236}">
                  <a16:creationId xmlns:a16="http://schemas.microsoft.com/office/drawing/2014/main" id="{A393A838-2690-A0CD-67FB-BD613AE9E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0800" y="3586955"/>
              <a:ext cx="615082" cy="344446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DA5893D5-F4C5-2054-4026-45C947CFFC31}"/>
              </a:ext>
            </a:extLst>
          </p:cNvPr>
          <p:cNvGrpSpPr/>
          <p:nvPr/>
        </p:nvGrpSpPr>
        <p:grpSpPr>
          <a:xfrm>
            <a:off x="2208273" y="5197584"/>
            <a:ext cx="1851042" cy="1442718"/>
            <a:chOff x="2663402" y="5212082"/>
            <a:chExt cx="1851042" cy="1442718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E2C8AE62-E95F-E444-2552-283D05471A78}"/>
                </a:ext>
              </a:extLst>
            </p:cNvPr>
            <p:cNvGrpSpPr/>
            <p:nvPr/>
          </p:nvGrpSpPr>
          <p:grpSpPr>
            <a:xfrm>
              <a:off x="2663402" y="5212082"/>
              <a:ext cx="1851042" cy="1442718"/>
              <a:chOff x="4170694" y="211641"/>
              <a:chExt cx="1851042" cy="1442718"/>
            </a:xfrm>
          </p:grpSpPr>
          <p:pic>
            <p:nvPicPr>
              <p:cNvPr id="90" name="Grafik 89">
                <a:extLst>
                  <a:ext uri="{FF2B5EF4-FFF2-40B4-BE49-F238E27FC236}">
                    <a16:creationId xmlns:a16="http://schemas.microsoft.com/office/drawing/2014/main" id="{D721E5A9-5C94-1243-3344-3EEF5AD50F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" t="4453" r="3811" b="4239"/>
              <a:stretch/>
            </p:blipFill>
            <p:spPr>
              <a:xfrm>
                <a:off x="4170694" y="211641"/>
                <a:ext cx="1456233" cy="144271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91" name="Textfeld 90">
                <a:extLst>
                  <a:ext uri="{FF2B5EF4-FFF2-40B4-BE49-F238E27FC236}">
                    <a16:creationId xmlns:a16="http://schemas.microsoft.com/office/drawing/2014/main" id="{6FEF246C-D24C-FE9A-29D3-ED32E9BB0736}"/>
                  </a:ext>
                </a:extLst>
              </p:cNvPr>
              <p:cNvSpPr txBox="1"/>
              <p:nvPr/>
            </p:nvSpPr>
            <p:spPr>
              <a:xfrm>
                <a:off x="4525538" y="343591"/>
                <a:ext cx="14961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China</a:t>
                </a:r>
              </a:p>
            </p:txBody>
          </p:sp>
          <p:sp>
            <p:nvSpPr>
              <p:cNvPr id="92" name="Textfeld 91">
                <a:extLst>
                  <a:ext uri="{FF2B5EF4-FFF2-40B4-BE49-F238E27FC236}">
                    <a16:creationId xmlns:a16="http://schemas.microsoft.com/office/drawing/2014/main" id="{9C752E8F-C9E8-0AA9-4F35-2E8E6F4563F7}"/>
                  </a:ext>
                </a:extLst>
              </p:cNvPr>
              <p:cNvSpPr txBox="1"/>
              <p:nvPr/>
            </p:nvSpPr>
            <p:spPr>
              <a:xfrm>
                <a:off x="4751565" y="665765"/>
                <a:ext cx="6332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/>
                  <a:t>8</a:t>
                </a:r>
              </a:p>
            </p:txBody>
          </p:sp>
        </p:grpSp>
        <p:pic>
          <p:nvPicPr>
            <p:cNvPr id="89" name="Grafik 88">
              <a:extLst>
                <a:ext uri="{FF2B5EF4-FFF2-40B4-BE49-F238E27FC236}">
                  <a16:creationId xmlns:a16="http://schemas.microsoft.com/office/drawing/2014/main" id="{1A6A3CC2-8A81-3ADF-AB29-3FCF3AD91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1889" y="6052228"/>
              <a:ext cx="600868" cy="399851"/>
            </a:xfrm>
            <a:prstGeom prst="rect">
              <a:avLst/>
            </a:prstGeom>
          </p:spPr>
        </p:pic>
      </p:grpSp>
      <p:pic>
        <p:nvPicPr>
          <p:cNvPr id="94" name="Grafik 93">
            <a:extLst>
              <a:ext uri="{FF2B5EF4-FFF2-40B4-BE49-F238E27FC236}">
                <a16:creationId xmlns:a16="http://schemas.microsoft.com/office/drawing/2014/main" id="{423CDC40-1626-F046-AD32-76C93A9852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9384934" y="5256274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6" name="Grafik 95">
            <a:extLst>
              <a:ext uri="{FF2B5EF4-FFF2-40B4-BE49-F238E27FC236}">
                <a16:creationId xmlns:a16="http://schemas.microsoft.com/office/drawing/2014/main" id="{4C470CF5-9C6A-0EA3-E93F-505E475A44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9350044" y="1804585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0" name="Textfeld 99">
            <a:extLst>
              <a:ext uri="{FF2B5EF4-FFF2-40B4-BE49-F238E27FC236}">
                <a16:creationId xmlns:a16="http://schemas.microsoft.com/office/drawing/2014/main" id="{B6AE4398-7C83-645A-0AA6-89F58EBBA5A3}"/>
              </a:ext>
            </a:extLst>
          </p:cNvPr>
          <p:cNvSpPr txBox="1"/>
          <p:nvPr/>
        </p:nvSpPr>
        <p:spPr>
          <a:xfrm>
            <a:off x="9350044" y="1890421"/>
            <a:ext cx="14562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Liechtenstein</a:t>
            </a:r>
          </a:p>
        </p:txBody>
      </p:sp>
      <p:pic>
        <p:nvPicPr>
          <p:cNvPr id="101" name="Grafik 100">
            <a:extLst>
              <a:ext uri="{FF2B5EF4-FFF2-40B4-BE49-F238E27FC236}">
                <a16:creationId xmlns:a16="http://schemas.microsoft.com/office/drawing/2014/main" id="{A10B5EB4-A703-ACDD-18DC-62E381E1241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98904" y="2616140"/>
            <a:ext cx="633024" cy="419958"/>
          </a:xfrm>
          <a:prstGeom prst="rect">
            <a:avLst/>
          </a:prstGeom>
        </p:spPr>
      </p:pic>
      <p:sp>
        <p:nvSpPr>
          <p:cNvPr id="104" name="Textfeld 103">
            <a:extLst>
              <a:ext uri="{FF2B5EF4-FFF2-40B4-BE49-F238E27FC236}">
                <a16:creationId xmlns:a16="http://schemas.microsoft.com/office/drawing/2014/main" id="{CE32FED5-A475-2EBD-1C3B-9A7DA2570833}"/>
              </a:ext>
            </a:extLst>
          </p:cNvPr>
          <p:cNvSpPr txBox="1"/>
          <p:nvPr/>
        </p:nvSpPr>
        <p:spPr>
          <a:xfrm>
            <a:off x="9916055" y="2269427"/>
            <a:ext cx="633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105" name="Bild 1" descr="Ein Bild, das Flagge, Logo, Grafiken, Screenshot enthält.&#10;&#10;Automatisch generierte Beschreibung">
            <a:extLst>
              <a:ext uri="{FF2B5EF4-FFF2-40B4-BE49-F238E27FC236}">
                <a16:creationId xmlns:a16="http://schemas.microsoft.com/office/drawing/2014/main" id="{5223E248-2E97-EB0E-B3A5-B2D3F232BF4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053" y="6118443"/>
            <a:ext cx="525780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Textfeld 105">
            <a:extLst>
              <a:ext uri="{FF2B5EF4-FFF2-40B4-BE49-F238E27FC236}">
                <a16:creationId xmlns:a16="http://schemas.microsoft.com/office/drawing/2014/main" id="{3D6E59AE-1393-99A6-41BB-27F82721C633}"/>
              </a:ext>
            </a:extLst>
          </p:cNvPr>
          <p:cNvSpPr txBox="1"/>
          <p:nvPr/>
        </p:nvSpPr>
        <p:spPr>
          <a:xfrm>
            <a:off x="9672946" y="5388257"/>
            <a:ext cx="149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Indien</a:t>
            </a: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037224DF-5D3F-7389-7FEE-D3A68BC2BD51}"/>
              </a:ext>
            </a:extLst>
          </p:cNvPr>
          <p:cNvSpPr txBox="1"/>
          <p:nvPr/>
        </p:nvSpPr>
        <p:spPr>
          <a:xfrm>
            <a:off x="9946285" y="5675692"/>
            <a:ext cx="633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48087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2E92C-15CD-EEDC-572A-9F729EECD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7EC5725-744D-D264-99E9-C9C65971521E}"/>
              </a:ext>
            </a:extLst>
          </p:cNvPr>
          <p:cNvSpPr txBox="1"/>
          <p:nvPr/>
        </p:nvSpPr>
        <p:spPr>
          <a:xfrm>
            <a:off x="534703" y="424825"/>
            <a:ext cx="905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Stato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dei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preparativi</a:t>
            </a:r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6BFC5E9-4C26-3983-EEEF-EF75F74205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1166486" y="1486714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1E7FD3F-57DD-001D-2356-E7F6C5E5E2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2740290" y="1482929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943F66B-85C9-A167-DE18-33936163BC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4328806" y="1497050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0B153F1-B089-8CE6-641E-6956BD41F2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7548202" y="1454532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AFBA7C4-ADA3-3029-7870-8812A16201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9074540" y="1486714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C013E96-0522-179A-8526-C7D3F0017C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1113868" y="3391876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C95A66E-9EB9-CCC0-4C71-37B0E13ABD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2677679" y="3398507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4917DA5-DB08-3AB2-D5CE-60783FC40C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5880793" y="3407016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5BE4552-6CA9-382B-63D5-A5E50AB9D2F6}"/>
              </a:ext>
            </a:extLst>
          </p:cNvPr>
          <p:cNvSpPr txBox="1"/>
          <p:nvPr/>
        </p:nvSpPr>
        <p:spPr>
          <a:xfrm>
            <a:off x="1446963" y="1669051"/>
            <a:ext cx="12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Algerien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CD4A512-4C3A-DDFB-BC48-923BC587CC54}"/>
              </a:ext>
            </a:extLst>
          </p:cNvPr>
          <p:cNvSpPr txBox="1"/>
          <p:nvPr/>
        </p:nvSpPr>
        <p:spPr>
          <a:xfrm>
            <a:off x="1660993" y="1991225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13" name="Picture 2" descr="flagge algerien von de.wikipedia.org">
            <a:extLst>
              <a:ext uri="{FF2B5EF4-FFF2-40B4-BE49-F238E27FC236}">
                <a16:creationId xmlns:a16="http://schemas.microsoft.com/office/drawing/2014/main" id="{8E8E8910-E654-E51B-AFF2-772C7B540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270" y="2360556"/>
            <a:ext cx="531431" cy="35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294F89EF-2953-F7CB-8411-152549C425B9}"/>
              </a:ext>
            </a:extLst>
          </p:cNvPr>
          <p:cNvSpPr txBox="1"/>
          <p:nvPr/>
        </p:nvSpPr>
        <p:spPr>
          <a:xfrm>
            <a:off x="2980234" y="1647444"/>
            <a:ext cx="12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Finnland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34107C1-4277-F201-A7B6-07ACBFA9C977}"/>
              </a:ext>
            </a:extLst>
          </p:cNvPr>
          <p:cNvSpPr txBox="1"/>
          <p:nvPr/>
        </p:nvSpPr>
        <p:spPr>
          <a:xfrm>
            <a:off x="3389857" y="1958887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2</a:t>
            </a:r>
          </a:p>
        </p:txBody>
      </p:sp>
      <p:pic>
        <p:nvPicPr>
          <p:cNvPr id="16" name="Picture 6" descr="flagge Finnland von de.wikipedia.org">
            <a:extLst>
              <a:ext uri="{FF2B5EF4-FFF2-40B4-BE49-F238E27FC236}">
                <a16:creationId xmlns:a16="http://schemas.microsoft.com/office/drawing/2014/main" id="{174DF1C6-7DDB-65D5-12CF-98BDCAE99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08" y="2366994"/>
            <a:ext cx="582313" cy="35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40D985C3-0F36-E8E9-9CA0-FD40740C076A}"/>
              </a:ext>
            </a:extLst>
          </p:cNvPr>
          <p:cNvSpPr txBox="1"/>
          <p:nvPr/>
        </p:nvSpPr>
        <p:spPr>
          <a:xfrm>
            <a:off x="4686321" y="1668328"/>
            <a:ext cx="12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Irak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A97616F-0864-BDF6-B367-4AC3D8AE9FE1}"/>
              </a:ext>
            </a:extLst>
          </p:cNvPr>
          <p:cNvSpPr txBox="1"/>
          <p:nvPr/>
        </p:nvSpPr>
        <p:spPr>
          <a:xfrm>
            <a:off x="6079779" y="2016776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19" name="Picture 8" descr="Flagge des Irak – Wikipedia">
            <a:extLst>
              <a:ext uri="{FF2B5EF4-FFF2-40B4-BE49-F238E27FC236}">
                <a16:creationId xmlns:a16="http://schemas.microsoft.com/office/drawing/2014/main" id="{484D39C0-C234-47BA-D384-F1EF4BC4C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936" y="2390814"/>
            <a:ext cx="537840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E07C26CB-7891-F41F-3657-116E491F48AB}"/>
              </a:ext>
            </a:extLst>
          </p:cNvPr>
          <p:cNvSpPr txBox="1"/>
          <p:nvPr/>
        </p:nvSpPr>
        <p:spPr>
          <a:xfrm>
            <a:off x="7792985" y="1686863"/>
            <a:ext cx="12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Korea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42E97E1-6068-E4A8-B959-6A2144E95130}"/>
              </a:ext>
            </a:extLst>
          </p:cNvPr>
          <p:cNvSpPr txBox="1"/>
          <p:nvPr/>
        </p:nvSpPr>
        <p:spPr>
          <a:xfrm>
            <a:off x="8110618" y="1934922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4</a:t>
            </a:r>
          </a:p>
        </p:txBody>
      </p:sp>
      <p:pic>
        <p:nvPicPr>
          <p:cNvPr id="22" name="Picture 10" descr="flagge korea von de.wikipedia.org">
            <a:extLst>
              <a:ext uri="{FF2B5EF4-FFF2-40B4-BE49-F238E27FC236}">
                <a16:creationId xmlns:a16="http://schemas.microsoft.com/office/drawing/2014/main" id="{67D37782-8D2E-A1AE-A007-0F121C2A5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614" y="2298993"/>
            <a:ext cx="475487" cy="47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54271A71-97C9-85AA-2EC5-938864E3C1D2}"/>
              </a:ext>
            </a:extLst>
          </p:cNvPr>
          <p:cNvSpPr txBox="1"/>
          <p:nvPr/>
        </p:nvSpPr>
        <p:spPr>
          <a:xfrm>
            <a:off x="9391500" y="1627358"/>
            <a:ext cx="12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Litauen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2911159-387B-A90D-D04C-B91E9322E2CC}"/>
              </a:ext>
            </a:extLst>
          </p:cNvPr>
          <p:cNvSpPr txBox="1"/>
          <p:nvPr/>
        </p:nvSpPr>
        <p:spPr>
          <a:xfrm>
            <a:off x="9625626" y="1919388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2</a:t>
            </a:r>
          </a:p>
        </p:txBody>
      </p:sp>
      <p:pic>
        <p:nvPicPr>
          <p:cNvPr id="25" name="Picture 12" descr="flagge litauen von de.wikipedia.org">
            <a:extLst>
              <a:ext uri="{FF2B5EF4-FFF2-40B4-BE49-F238E27FC236}">
                <a16:creationId xmlns:a16="http://schemas.microsoft.com/office/drawing/2014/main" id="{D0B48ADE-1264-F183-95BC-F12AED9A1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514" y="2313399"/>
            <a:ext cx="557105" cy="33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84507036-9E5A-00B3-13CF-209EA614F2A2}"/>
              </a:ext>
            </a:extLst>
          </p:cNvPr>
          <p:cNvSpPr txBox="1"/>
          <p:nvPr/>
        </p:nvSpPr>
        <p:spPr>
          <a:xfrm>
            <a:off x="1234487" y="3559237"/>
            <a:ext cx="149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Luxemburg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E9C54E6-5BA4-B6C2-FCBD-CC53EA0FD5C6}"/>
              </a:ext>
            </a:extLst>
          </p:cNvPr>
          <p:cNvSpPr txBox="1"/>
          <p:nvPr/>
        </p:nvSpPr>
        <p:spPr>
          <a:xfrm>
            <a:off x="1577203" y="3928569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28" name="Picture 14" descr="Flagge Luxemburgs – Wikipedia">
            <a:extLst>
              <a:ext uri="{FF2B5EF4-FFF2-40B4-BE49-F238E27FC236}">
                <a16:creationId xmlns:a16="http://schemas.microsoft.com/office/drawing/2014/main" id="{ECE246D4-F6FF-BC96-9CBF-4B75610CB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95" y="4350770"/>
            <a:ext cx="525680" cy="35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49A9BCF5-967D-F40B-18ED-57290C1D6E3E}"/>
              </a:ext>
            </a:extLst>
          </p:cNvPr>
          <p:cNvSpPr txBox="1"/>
          <p:nvPr/>
        </p:nvSpPr>
        <p:spPr>
          <a:xfrm>
            <a:off x="2922286" y="3593227"/>
            <a:ext cx="1669025" cy="382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Polen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E3272C9C-5F6B-8986-76CF-23775B9E1998}"/>
              </a:ext>
            </a:extLst>
          </p:cNvPr>
          <p:cNvSpPr txBox="1"/>
          <p:nvPr/>
        </p:nvSpPr>
        <p:spPr>
          <a:xfrm>
            <a:off x="3168622" y="3904670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2</a:t>
            </a:r>
          </a:p>
        </p:txBody>
      </p:sp>
      <p:pic>
        <p:nvPicPr>
          <p:cNvPr id="31" name="Picture 18" descr="Flagge Polens – Wikipedia">
            <a:extLst>
              <a:ext uri="{FF2B5EF4-FFF2-40B4-BE49-F238E27FC236}">
                <a16:creationId xmlns:a16="http://schemas.microsoft.com/office/drawing/2014/main" id="{488A3C63-F5E8-EA4C-CE50-4137A7CD9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19" y="4295880"/>
            <a:ext cx="570098" cy="38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B35CA095-6A92-D7F6-D50B-59FDAB912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4268980" y="3420471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0BD78A0B-94F9-3463-D1FC-66B14972DE86}"/>
              </a:ext>
            </a:extLst>
          </p:cNvPr>
          <p:cNvSpPr txBox="1"/>
          <p:nvPr/>
        </p:nvSpPr>
        <p:spPr>
          <a:xfrm>
            <a:off x="4694226" y="3640208"/>
            <a:ext cx="1216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UAE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8BCE6AC-DF8B-F500-D9F2-1F36423F0C06}"/>
              </a:ext>
            </a:extLst>
          </p:cNvPr>
          <p:cNvSpPr txBox="1"/>
          <p:nvPr/>
        </p:nvSpPr>
        <p:spPr>
          <a:xfrm>
            <a:off x="4789678" y="3957234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35" name="Picture 20">
            <a:extLst>
              <a:ext uri="{FF2B5EF4-FFF2-40B4-BE49-F238E27FC236}">
                <a16:creationId xmlns:a16="http://schemas.microsoft.com/office/drawing/2014/main" id="{73CD7542-0E22-98D1-7AA8-9CB69DB35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626" y="4338172"/>
            <a:ext cx="627839" cy="31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48E76488-86AC-506C-8709-570E04D972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7533631" y="3427923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09F49C6D-6C4A-B649-E2CC-6EA7D4986B16}"/>
              </a:ext>
            </a:extLst>
          </p:cNvPr>
          <p:cNvSpPr txBox="1"/>
          <p:nvPr/>
        </p:nvSpPr>
        <p:spPr>
          <a:xfrm>
            <a:off x="7727417" y="3593227"/>
            <a:ext cx="149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Bulgarien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88F83E0F-2760-81C5-C7D8-5E385E9BA728}"/>
              </a:ext>
            </a:extLst>
          </p:cNvPr>
          <p:cNvSpPr txBox="1"/>
          <p:nvPr/>
        </p:nvSpPr>
        <p:spPr>
          <a:xfrm>
            <a:off x="8032927" y="3926548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40" name="Grafik 39">
            <a:extLst>
              <a:ext uri="{FF2B5EF4-FFF2-40B4-BE49-F238E27FC236}">
                <a16:creationId xmlns:a16="http://schemas.microsoft.com/office/drawing/2014/main" id="{1FE242F7-54CB-ED56-7FB5-7153EB46D5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9073657" y="3407016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85EA5A24-06F2-C87E-EAA5-036734CEF10C}"/>
              </a:ext>
            </a:extLst>
          </p:cNvPr>
          <p:cNvSpPr txBox="1"/>
          <p:nvPr/>
        </p:nvSpPr>
        <p:spPr>
          <a:xfrm>
            <a:off x="9236083" y="3593227"/>
            <a:ext cx="149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Argentinien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E7AAB89E-73C1-5373-9906-2B2677E9AB4C}"/>
              </a:ext>
            </a:extLst>
          </p:cNvPr>
          <p:cNvSpPr txBox="1"/>
          <p:nvPr/>
        </p:nvSpPr>
        <p:spPr>
          <a:xfrm>
            <a:off x="9588268" y="3962559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3B06F4BC-2D33-79E9-5B1B-0255460AB0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1066220" y="5224307"/>
            <a:ext cx="1490640" cy="1476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25BC03F9-2578-35E0-86F2-A9CC9E91CD79}"/>
              </a:ext>
            </a:extLst>
          </p:cNvPr>
          <p:cNvSpPr txBox="1"/>
          <p:nvPr/>
        </p:nvSpPr>
        <p:spPr>
          <a:xfrm>
            <a:off x="1278109" y="5416298"/>
            <a:ext cx="149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Kroatien 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3E72F279-733A-1E73-01CA-1DCB9C4CA835}"/>
              </a:ext>
            </a:extLst>
          </p:cNvPr>
          <p:cNvSpPr txBox="1"/>
          <p:nvPr/>
        </p:nvSpPr>
        <p:spPr>
          <a:xfrm>
            <a:off x="1515283" y="5740619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48" name="Grafik 47">
            <a:extLst>
              <a:ext uri="{FF2B5EF4-FFF2-40B4-BE49-F238E27FC236}">
                <a16:creationId xmlns:a16="http://schemas.microsoft.com/office/drawing/2014/main" id="{E2A6790D-6A4D-A6FF-8BBB-511961C434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2740289" y="5230796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id="{C4E59226-9C23-BAEA-3154-E824F77EA641}"/>
              </a:ext>
            </a:extLst>
          </p:cNvPr>
          <p:cNvSpPr txBox="1"/>
          <p:nvPr/>
        </p:nvSpPr>
        <p:spPr>
          <a:xfrm>
            <a:off x="2767973" y="5443156"/>
            <a:ext cx="149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Kaimaninseln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106439BF-B091-C183-FADC-6B35300D64B6}"/>
              </a:ext>
            </a:extLst>
          </p:cNvPr>
          <p:cNvSpPr txBox="1"/>
          <p:nvPr/>
        </p:nvSpPr>
        <p:spPr>
          <a:xfrm>
            <a:off x="3290719" y="5736430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EC0A3B6-E233-0500-4EEC-7AC8A9BF5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541" y="4301246"/>
            <a:ext cx="615554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D3CE8D8-AAB3-F950-E73A-C6D9C4884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863" y="4349609"/>
            <a:ext cx="609097" cy="37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C2E85B9-5D51-7401-F131-8D1FF85EE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408" y="6127597"/>
            <a:ext cx="751293" cy="37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0AF08CA-5487-0260-FACD-AB5470F21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255" y="6121730"/>
            <a:ext cx="738664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Grafik 47">
            <a:extLst>
              <a:ext uri="{FF2B5EF4-FFF2-40B4-BE49-F238E27FC236}">
                <a16:creationId xmlns:a16="http://schemas.microsoft.com/office/drawing/2014/main" id="{33DABEF0-18B6-19D0-6BAC-8257861826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4388361" y="5219117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9DDC825A-3A54-EA73-EFEF-95857D754148}"/>
              </a:ext>
            </a:extLst>
          </p:cNvPr>
          <p:cNvSpPr txBox="1"/>
          <p:nvPr/>
        </p:nvSpPr>
        <p:spPr>
          <a:xfrm>
            <a:off x="4746208" y="5412194"/>
            <a:ext cx="781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Egitto</a:t>
            </a:r>
            <a:r>
              <a:rPr lang="de-DE" dirty="0"/>
              <a:t> </a:t>
            </a:r>
          </a:p>
        </p:txBody>
      </p:sp>
      <p:sp>
        <p:nvSpPr>
          <p:cNvPr id="47" name="Textfeld 49">
            <a:extLst>
              <a:ext uri="{FF2B5EF4-FFF2-40B4-BE49-F238E27FC236}">
                <a16:creationId xmlns:a16="http://schemas.microsoft.com/office/drawing/2014/main" id="{6DA6CD27-FDEE-56D6-99FB-CE28CCE12E2D}"/>
              </a:ext>
            </a:extLst>
          </p:cNvPr>
          <p:cNvSpPr txBox="1"/>
          <p:nvPr/>
        </p:nvSpPr>
        <p:spPr>
          <a:xfrm>
            <a:off x="4871387" y="5753557"/>
            <a:ext cx="62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51" name="Grafik 43">
            <a:extLst>
              <a:ext uri="{FF2B5EF4-FFF2-40B4-BE49-F238E27FC236}">
                <a16:creationId xmlns:a16="http://schemas.microsoft.com/office/drawing/2014/main" id="{F4891B2F-308B-560D-6E67-D3C110789A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6041383" y="5264884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ADC4E9B5-A401-991E-40AA-7C03AD5A4334}"/>
              </a:ext>
            </a:extLst>
          </p:cNvPr>
          <p:cNvSpPr txBox="1"/>
          <p:nvPr/>
        </p:nvSpPr>
        <p:spPr>
          <a:xfrm>
            <a:off x="6235013" y="543769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Belgio</a:t>
            </a:r>
            <a:endParaRPr lang="de-DE" dirty="0"/>
          </a:p>
        </p:txBody>
      </p:sp>
      <p:pic>
        <p:nvPicPr>
          <p:cNvPr id="53" name="Grafik 43">
            <a:extLst>
              <a:ext uri="{FF2B5EF4-FFF2-40B4-BE49-F238E27FC236}">
                <a16:creationId xmlns:a16="http://schemas.microsoft.com/office/drawing/2014/main" id="{4FDC4565-DA2F-0D0B-04AE-7A769C192F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7676564" y="5264884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7097D2EB-0664-B5A3-D94F-9F7B24B59585}"/>
              </a:ext>
            </a:extLst>
          </p:cNvPr>
          <p:cNvSpPr txBox="1"/>
          <p:nvPr/>
        </p:nvSpPr>
        <p:spPr>
          <a:xfrm>
            <a:off x="7992960" y="5437696"/>
            <a:ext cx="691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Brasil</a:t>
            </a:r>
          </a:p>
        </p:txBody>
      </p:sp>
      <p:pic>
        <p:nvPicPr>
          <p:cNvPr id="55" name="Grafik 43">
            <a:extLst>
              <a:ext uri="{FF2B5EF4-FFF2-40B4-BE49-F238E27FC236}">
                <a16:creationId xmlns:a16="http://schemas.microsoft.com/office/drawing/2014/main" id="{C8ACE19C-E3E4-2454-2D97-0396A30187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9273213" y="5283756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208E522A-19AA-E500-DAD6-7D64B7FDE870}"/>
              </a:ext>
            </a:extLst>
          </p:cNvPr>
          <p:cNvSpPr txBox="1"/>
          <p:nvPr/>
        </p:nvSpPr>
        <p:spPr>
          <a:xfrm>
            <a:off x="9697567" y="5437696"/>
            <a:ext cx="72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Iran </a:t>
            </a:r>
          </a:p>
        </p:txBody>
      </p:sp>
      <p:pic>
        <p:nvPicPr>
          <p:cNvPr id="57" name="Grafik 43">
            <a:extLst>
              <a:ext uri="{FF2B5EF4-FFF2-40B4-BE49-F238E27FC236}">
                <a16:creationId xmlns:a16="http://schemas.microsoft.com/office/drawing/2014/main" id="{58BFC855-46D0-1BFE-3F7D-5700392E7A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453" r="3811" b="4239"/>
          <a:stretch/>
        </p:blipFill>
        <p:spPr>
          <a:xfrm>
            <a:off x="5938504" y="1489546"/>
            <a:ext cx="1456233" cy="1442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40D00375-EF0D-8B73-4D31-1E02DB0D7EAE}"/>
              </a:ext>
            </a:extLst>
          </p:cNvPr>
          <p:cNvSpPr txBox="1"/>
          <p:nvPr/>
        </p:nvSpPr>
        <p:spPr>
          <a:xfrm>
            <a:off x="6205563" y="1697559"/>
            <a:ext cx="1004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Singapur</a:t>
            </a:r>
          </a:p>
        </p:txBody>
      </p:sp>
      <p:sp>
        <p:nvSpPr>
          <p:cNvPr id="59" name="Textfeld 17">
            <a:extLst>
              <a:ext uri="{FF2B5EF4-FFF2-40B4-BE49-F238E27FC236}">
                <a16:creationId xmlns:a16="http://schemas.microsoft.com/office/drawing/2014/main" id="{2A7DF302-F999-7689-CE0D-468551B3D29C}"/>
              </a:ext>
            </a:extLst>
          </p:cNvPr>
          <p:cNvSpPr txBox="1"/>
          <p:nvPr/>
        </p:nvSpPr>
        <p:spPr>
          <a:xfrm>
            <a:off x="6536727" y="5729631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2</a:t>
            </a:r>
          </a:p>
        </p:txBody>
      </p:sp>
      <p:sp>
        <p:nvSpPr>
          <p:cNvPr id="60" name="Textfeld 17">
            <a:extLst>
              <a:ext uri="{FF2B5EF4-FFF2-40B4-BE49-F238E27FC236}">
                <a16:creationId xmlns:a16="http://schemas.microsoft.com/office/drawing/2014/main" id="{9E4F6829-AC77-0A8D-0E51-FC7D9686B070}"/>
              </a:ext>
            </a:extLst>
          </p:cNvPr>
          <p:cNvSpPr txBox="1"/>
          <p:nvPr/>
        </p:nvSpPr>
        <p:spPr>
          <a:xfrm>
            <a:off x="6511196" y="2011507"/>
            <a:ext cx="512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sp>
        <p:nvSpPr>
          <p:cNvPr id="61" name="Textfeld 17">
            <a:extLst>
              <a:ext uri="{FF2B5EF4-FFF2-40B4-BE49-F238E27FC236}">
                <a16:creationId xmlns:a16="http://schemas.microsoft.com/office/drawing/2014/main" id="{0EDD8388-FC06-20BD-0DA0-5BBB2FE1BAA5}"/>
              </a:ext>
            </a:extLst>
          </p:cNvPr>
          <p:cNvSpPr txBox="1"/>
          <p:nvPr/>
        </p:nvSpPr>
        <p:spPr>
          <a:xfrm>
            <a:off x="6484068" y="4009540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sp>
        <p:nvSpPr>
          <p:cNvPr id="62" name="Textfeld 17">
            <a:extLst>
              <a:ext uri="{FF2B5EF4-FFF2-40B4-BE49-F238E27FC236}">
                <a16:creationId xmlns:a16="http://schemas.microsoft.com/office/drawing/2014/main" id="{12EE097B-A7CF-4F92-2374-5D1880C88A0F}"/>
              </a:ext>
            </a:extLst>
          </p:cNvPr>
          <p:cNvSpPr txBox="1"/>
          <p:nvPr/>
        </p:nvSpPr>
        <p:spPr>
          <a:xfrm>
            <a:off x="8289650" y="5684100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sp>
        <p:nvSpPr>
          <p:cNvPr id="63" name="Textfeld 17">
            <a:extLst>
              <a:ext uri="{FF2B5EF4-FFF2-40B4-BE49-F238E27FC236}">
                <a16:creationId xmlns:a16="http://schemas.microsoft.com/office/drawing/2014/main" id="{E3379196-594B-7F90-C53E-54908A5695C1}"/>
              </a:ext>
            </a:extLst>
          </p:cNvPr>
          <p:cNvSpPr txBox="1"/>
          <p:nvPr/>
        </p:nvSpPr>
        <p:spPr>
          <a:xfrm>
            <a:off x="9905727" y="5752398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sp>
        <p:nvSpPr>
          <p:cNvPr id="1024" name="CasellaDiTesto 1023">
            <a:extLst>
              <a:ext uri="{FF2B5EF4-FFF2-40B4-BE49-F238E27FC236}">
                <a16:creationId xmlns:a16="http://schemas.microsoft.com/office/drawing/2014/main" id="{25023415-3171-F594-87E4-0136BA913179}"/>
              </a:ext>
            </a:extLst>
          </p:cNvPr>
          <p:cNvSpPr txBox="1"/>
          <p:nvPr/>
        </p:nvSpPr>
        <p:spPr>
          <a:xfrm>
            <a:off x="6077398" y="3674409"/>
            <a:ext cx="1156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Slovacchia</a:t>
            </a:r>
            <a:endParaRPr lang="de-DE" dirty="0"/>
          </a:p>
        </p:txBody>
      </p:sp>
      <p:sp>
        <p:nvSpPr>
          <p:cNvPr id="1025" name="Textfeld 17">
            <a:extLst>
              <a:ext uri="{FF2B5EF4-FFF2-40B4-BE49-F238E27FC236}">
                <a16:creationId xmlns:a16="http://schemas.microsoft.com/office/drawing/2014/main" id="{82CBD920-AB3B-016B-7E11-B93A5ED121E0}"/>
              </a:ext>
            </a:extLst>
          </p:cNvPr>
          <p:cNvSpPr txBox="1"/>
          <p:nvPr/>
        </p:nvSpPr>
        <p:spPr>
          <a:xfrm>
            <a:off x="4851504" y="2011507"/>
            <a:ext cx="51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</a:p>
        </p:txBody>
      </p:sp>
      <p:pic>
        <p:nvPicPr>
          <p:cNvPr id="1029" name="Immagine 1028" descr="Immagine che contiene simbolo, logo, testo, Elementi grafici">
            <a:extLst>
              <a:ext uri="{FF2B5EF4-FFF2-40B4-BE49-F238E27FC236}">
                <a16:creationId xmlns:a16="http://schemas.microsoft.com/office/drawing/2014/main" id="{3E45A45D-3A44-807A-397A-04C5912B500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954" y="2402022"/>
            <a:ext cx="604806" cy="319217"/>
          </a:xfrm>
          <a:prstGeom prst="rect">
            <a:avLst/>
          </a:prstGeom>
        </p:spPr>
      </p:pic>
      <p:pic>
        <p:nvPicPr>
          <p:cNvPr id="1033" name="Immagine 1032" descr="Immagine che contiene simbolo, bandiera, logo, emblema">
            <a:extLst>
              <a:ext uri="{FF2B5EF4-FFF2-40B4-BE49-F238E27FC236}">
                <a16:creationId xmlns:a16="http://schemas.microsoft.com/office/drawing/2014/main" id="{C7E519F7-4D7A-2385-A11B-73CA16DF1CA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960" y="4308651"/>
            <a:ext cx="743790" cy="392572"/>
          </a:xfrm>
          <a:prstGeom prst="rect">
            <a:avLst/>
          </a:prstGeom>
        </p:spPr>
      </p:pic>
      <p:pic>
        <p:nvPicPr>
          <p:cNvPr id="1035" name="Immagine 1034" descr="Immagine che contiene simbolo, logo, testo, Elementi grafici">
            <a:extLst>
              <a:ext uri="{FF2B5EF4-FFF2-40B4-BE49-F238E27FC236}">
                <a16:creationId xmlns:a16="http://schemas.microsoft.com/office/drawing/2014/main" id="{8BC47410-816F-CB1A-A9DF-BADA7727DDA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420" y="6098963"/>
            <a:ext cx="786326" cy="414865"/>
          </a:xfrm>
          <a:prstGeom prst="rect">
            <a:avLst/>
          </a:prstGeom>
        </p:spPr>
      </p:pic>
      <p:pic>
        <p:nvPicPr>
          <p:cNvPr id="1036" name="Picture 2">
            <a:extLst>
              <a:ext uri="{FF2B5EF4-FFF2-40B4-BE49-F238E27FC236}">
                <a16:creationId xmlns:a16="http://schemas.microsoft.com/office/drawing/2014/main" id="{D207F269-4277-1DB6-FECE-AFD28E3EE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815" y="6081629"/>
            <a:ext cx="733170" cy="47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Immagine 1037" descr="Immagine che contiene Elementi grafici, cerchio, logo, grafica">
            <a:extLst>
              <a:ext uri="{FF2B5EF4-FFF2-40B4-BE49-F238E27FC236}">
                <a16:creationId xmlns:a16="http://schemas.microsoft.com/office/drawing/2014/main" id="{D02BA4F3-DFD1-7D5E-ECB4-1F5FAA1F65C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319" y="6078343"/>
            <a:ext cx="678245" cy="474772"/>
          </a:xfrm>
          <a:prstGeom prst="rect">
            <a:avLst/>
          </a:prstGeom>
        </p:spPr>
      </p:pic>
      <p:pic>
        <p:nvPicPr>
          <p:cNvPr id="1040" name="Picture 6">
            <a:extLst>
              <a:ext uri="{FF2B5EF4-FFF2-40B4-BE49-F238E27FC236}">
                <a16:creationId xmlns:a16="http://schemas.microsoft.com/office/drawing/2014/main" id="{2B3CCDC8-0BD2-3C8C-0B7A-6A2A8D53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568" y="6078343"/>
            <a:ext cx="720851" cy="43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212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43A17-AD43-201A-AA2F-A66EC3F5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2EBE003-4406-3D1E-8CDE-3A31A6DF0667}"/>
              </a:ext>
            </a:extLst>
          </p:cNvPr>
          <p:cNvSpPr txBox="1"/>
          <p:nvPr/>
        </p:nvSpPr>
        <p:spPr>
          <a:xfrm>
            <a:off x="546578" y="505208"/>
            <a:ext cx="9053565" cy="9541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Nuovi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espositori</a:t>
            </a:r>
            <a:r>
              <a:rPr lang="de-DE" sz="2800" dirty="0">
                <a:solidFill>
                  <a:schemeClr val="bg1"/>
                </a:solidFill>
              </a:rPr>
              <a:t> e </a:t>
            </a:r>
            <a:r>
              <a:rPr lang="de-DE" sz="2800" dirty="0" err="1">
                <a:solidFill>
                  <a:schemeClr val="bg1"/>
                </a:solidFill>
              </a:rPr>
              <a:t>ri-espositori</a:t>
            </a:r>
            <a:endParaRPr lang="de-DE" sz="2800" dirty="0">
              <a:solidFill>
                <a:schemeClr val="bg1"/>
              </a:solidFill>
            </a:endParaRPr>
          </a:p>
          <a:p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Abtei Lift Group,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AcoBeSmart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Asiller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Asansör,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Aura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Manufacturers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UAE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Balaban Kasnak Asansör,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Celik Halat,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ChromStahl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Dinacell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PRC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Dop Elevator, IRQ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Elas Trading, DZ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Emlak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Konut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Asansör,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Enok, I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Escaparts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Faktör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Elektrik,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Fermator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Faktör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Elektrik,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Fermator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Fieldboss, CDN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Hissmekano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HPB Motion Control, ROC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Hyundai Elevator, ROK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Gustav Wolf GmbH, D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endParaRPr lang="de-DE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800" dirty="0">
              <a:solidFill>
                <a:schemeClr val="bg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4EAD06E-A0F0-7914-E56A-D8239673115B}"/>
              </a:ext>
            </a:extLst>
          </p:cNvPr>
          <p:cNvSpPr txBox="1"/>
          <p:nvPr/>
        </p:nvSpPr>
        <p:spPr>
          <a:xfrm>
            <a:off x="4233590" y="1178184"/>
            <a:ext cx="3067250" cy="7263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INVT Europe, NL</a:t>
            </a:r>
            <a:b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Istanbul Lift Asansör,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Laser Lift Tools, E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Lift Components, CZ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Ningbo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Mairui,PRC</a:t>
            </a:r>
            <a:endParaRPr lang="de-DE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Nur Asansör,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Orange1 Electric Motors, I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Pardis Lift, LT</a:t>
            </a:r>
            <a:b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Remer, I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Orange1 Electric Motors, I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Pardis Lift, LT</a:t>
            </a:r>
            <a:b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Remer, I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RiseTec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GmbH, CH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Rotalift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TR</a:t>
            </a:r>
          </a:p>
          <a:p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Schmitt + Sohn Aufzüge,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Skanio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Oy, FIN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Shenzhen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Inovance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PRC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Standard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Wesant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CYM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Tectronics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Technology, IND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Twinikel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UNIS Group, NL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Varsha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Engineers, IND</a:t>
            </a:r>
          </a:p>
          <a:p>
            <a:endParaRPr lang="de-DE" sz="16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B1D500D-37F3-3A3C-C2F1-B8E9592A12F1}"/>
              </a:ext>
            </a:extLst>
          </p:cNvPr>
          <p:cNvSpPr txBox="1"/>
          <p:nvPr/>
        </p:nvSpPr>
        <p:spPr>
          <a:xfrm>
            <a:off x="8163379" y="1566804"/>
            <a:ext cx="348204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Vigor Technology, GR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Ascensores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Domesticos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E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Elesca,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Kutup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Macrotherm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IND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Mozitor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SGP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►Ningbo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Marui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PRC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Temazi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BG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WeMaintain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F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►Ali Onur Elevator,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AspF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SK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►BRN Global,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►Kolmar,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►Lift City Expo, ET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►Marko PCB, TR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►Nachfolgeberatung Raschke,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►REW, I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►Swiss-Park, D</a:t>
            </a:r>
          </a:p>
          <a:p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►TPRS, IND</a:t>
            </a:r>
          </a:p>
          <a:p>
            <a:endParaRPr lang="de-DE" sz="18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18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4204636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E353D-898B-10EC-3B0C-9481F466B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628A847-4344-CFE7-87DC-E4447813CF9D}"/>
              </a:ext>
            </a:extLst>
          </p:cNvPr>
          <p:cNvSpPr txBox="1"/>
          <p:nvPr/>
        </p:nvSpPr>
        <p:spPr>
          <a:xfrm>
            <a:off x="804500" y="1006921"/>
            <a:ext cx="9846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it-IT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Tutto ciò che ha a che fare con ascensori e scale mobili</a:t>
            </a:r>
            <a:endParaRPr lang="de-DE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7C135C9-E0B2-D832-7835-8E3A86F8C71C}"/>
              </a:ext>
            </a:extLst>
          </p:cNvPr>
          <p:cNvSpPr txBox="1"/>
          <p:nvPr/>
        </p:nvSpPr>
        <p:spPr>
          <a:xfrm>
            <a:off x="4143755" y="2298238"/>
            <a:ext cx="2758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Digitalizzazione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7FC1B76-29D6-5B8A-649A-B36F2D099199}"/>
              </a:ext>
            </a:extLst>
          </p:cNvPr>
          <p:cNvSpPr txBox="1"/>
          <p:nvPr/>
        </p:nvSpPr>
        <p:spPr>
          <a:xfrm>
            <a:off x="7818524" y="2264011"/>
            <a:ext cx="2398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Ascensori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CBDF492-056E-F96C-F26D-EC7DC71BDC0E}"/>
              </a:ext>
            </a:extLst>
          </p:cNvPr>
          <p:cNvSpPr txBox="1"/>
          <p:nvPr/>
        </p:nvSpPr>
        <p:spPr>
          <a:xfrm>
            <a:off x="5002287" y="4668987"/>
            <a:ext cx="2342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Vano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ascensore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0355570-0335-77DC-5A26-50B2479E2E3E}"/>
              </a:ext>
            </a:extLst>
          </p:cNvPr>
          <p:cNvSpPr txBox="1"/>
          <p:nvPr/>
        </p:nvSpPr>
        <p:spPr>
          <a:xfrm>
            <a:off x="5091722" y="3746079"/>
            <a:ext cx="2342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Azionamenti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5FAE34B-1563-DA65-626C-C988B4C7D4A4}"/>
              </a:ext>
            </a:extLst>
          </p:cNvPr>
          <p:cNvSpPr txBox="1"/>
          <p:nvPr/>
        </p:nvSpPr>
        <p:spPr>
          <a:xfrm>
            <a:off x="211345" y="5477683"/>
            <a:ext cx="4202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sollevamento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cabine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52B2072-994E-A91B-FF7B-0A28F7DAE42F}"/>
              </a:ext>
            </a:extLst>
          </p:cNvPr>
          <p:cNvSpPr txBox="1"/>
          <p:nvPr/>
        </p:nvSpPr>
        <p:spPr>
          <a:xfrm>
            <a:off x="1523297" y="4192790"/>
            <a:ext cx="28910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752FC81-C727-4029-AD7B-AB0E3A487D1E}"/>
              </a:ext>
            </a:extLst>
          </p:cNvPr>
          <p:cNvSpPr txBox="1"/>
          <p:nvPr/>
        </p:nvSpPr>
        <p:spPr>
          <a:xfrm>
            <a:off x="7643066" y="3039389"/>
            <a:ext cx="337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Unità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F72E17B-63C3-C574-8CB0-0EFB3C1479D4}"/>
              </a:ext>
            </a:extLst>
          </p:cNvPr>
          <p:cNvSpPr txBox="1"/>
          <p:nvPr/>
        </p:nvSpPr>
        <p:spPr>
          <a:xfrm>
            <a:off x="684190" y="2951946"/>
            <a:ext cx="41972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Elementi di comando e di visualizzazione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C6E7435-A0C0-77C8-FD68-36AF9B4A6CF1}"/>
              </a:ext>
            </a:extLst>
          </p:cNvPr>
          <p:cNvSpPr txBox="1"/>
          <p:nvPr/>
        </p:nvSpPr>
        <p:spPr>
          <a:xfrm>
            <a:off x="8303627" y="4108414"/>
            <a:ext cx="3677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Strumenti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de-DE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accessori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BCD8723-CADF-C669-4D73-F451014D7510}"/>
              </a:ext>
            </a:extLst>
          </p:cNvPr>
          <p:cNvSpPr txBox="1"/>
          <p:nvPr/>
        </p:nvSpPr>
        <p:spPr>
          <a:xfrm>
            <a:off x="8386323" y="5431516"/>
            <a:ext cx="195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Lifts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6822390-AA76-2138-63BA-500484C468A3}"/>
              </a:ext>
            </a:extLst>
          </p:cNvPr>
          <p:cNvSpPr txBox="1"/>
          <p:nvPr/>
        </p:nvSpPr>
        <p:spPr>
          <a:xfrm>
            <a:off x="804500" y="546602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i</a:t>
            </a:r>
            <a:r>
              <a:rPr lang="de-DE" sz="1800" dirty="0">
                <a:solidFill>
                  <a:schemeClr val="bg1"/>
                </a:solidFill>
              </a:rPr>
              <a:t>nterlift 2025 – </a:t>
            </a:r>
            <a:r>
              <a:rPr lang="de-DE" dirty="0" err="1">
                <a:solidFill>
                  <a:schemeClr val="bg1"/>
                </a:solidFill>
              </a:rPr>
              <a:t>Offerta</a:t>
            </a:r>
            <a:endParaRPr lang="de-DE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593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02401-DA53-15F9-3E63-559A8059C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DD00705-8DF8-BC89-2D60-5C87B8132E63}"/>
              </a:ext>
            </a:extLst>
          </p:cNvPr>
          <p:cNvSpPr txBox="1"/>
          <p:nvPr/>
        </p:nvSpPr>
        <p:spPr>
          <a:xfrm>
            <a:off x="534703" y="424825"/>
            <a:ext cx="905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Paesi</a:t>
            </a:r>
            <a:r>
              <a:rPr lang="de-DE" sz="2800" dirty="0">
                <a:solidFill>
                  <a:schemeClr val="bg1"/>
                </a:solidFill>
              </a:rPr>
              <a:t> e </a:t>
            </a:r>
            <a:r>
              <a:rPr lang="de-DE" sz="2800" dirty="0" err="1">
                <a:solidFill>
                  <a:schemeClr val="bg1"/>
                </a:solidFill>
              </a:rPr>
              <a:t>associazioni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partecipanti</a:t>
            </a:r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3" name="Grafik 2" descr="Ein Bild, das Text, Diagramm, Screenshot, Plan enthält.&#10;&#10;Automatisch generierte Beschreibung">
            <a:extLst>
              <a:ext uri="{FF2B5EF4-FFF2-40B4-BE49-F238E27FC236}">
                <a16:creationId xmlns:a16="http://schemas.microsoft.com/office/drawing/2014/main" id="{34BAEB62-04B4-C43B-0789-3A0E4D4DB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223" y="1078674"/>
            <a:ext cx="7884945" cy="55694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5480F8F-C771-DE40-B958-B2D9713EA383}"/>
              </a:ext>
            </a:extLst>
          </p:cNvPr>
          <p:cNvSpPr txBox="1"/>
          <p:nvPr/>
        </p:nvSpPr>
        <p:spPr>
          <a:xfrm>
            <a:off x="6769565" y="2394562"/>
            <a:ext cx="193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VFA-Interlift-e.V.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7FA4781-F802-A3CE-FFA8-3DA2F7C5185F}"/>
              </a:ext>
            </a:extLst>
          </p:cNvPr>
          <p:cNvSpPr txBox="1"/>
          <p:nvPr/>
        </p:nvSpPr>
        <p:spPr>
          <a:xfrm>
            <a:off x="4506153" y="2968156"/>
            <a:ext cx="1775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Anacam</a:t>
            </a:r>
            <a:r>
              <a:rPr lang="de-DE" dirty="0"/>
              <a:t>, Italia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DD9B77D-A986-BABE-5A6B-89DDC28496DC}"/>
              </a:ext>
            </a:extLst>
          </p:cNvPr>
          <p:cNvSpPr txBox="1"/>
          <p:nvPr/>
        </p:nvSpPr>
        <p:spPr>
          <a:xfrm>
            <a:off x="4085569" y="6148658"/>
            <a:ext cx="193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Anica, Italia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4CEDE1B-F958-5696-9431-BB3F58BD8946}"/>
              </a:ext>
            </a:extLst>
          </p:cNvPr>
          <p:cNvSpPr txBox="1"/>
          <p:nvPr/>
        </p:nvSpPr>
        <p:spPr>
          <a:xfrm>
            <a:off x="6548176" y="5779326"/>
            <a:ext cx="163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Indian Pavillon 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35D7A46-DDDC-3B8F-1499-4415FC892CBE}"/>
              </a:ext>
            </a:extLst>
          </p:cNvPr>
          <p:cNvCxnSpPr>
            <a:cxnSpLocks/>
          </p:cNvCxnSpPr>
          <p:nvPr/>
        </p:nvCxnSpPr>
        <p:spPr>
          <a:xfrm flipV="1">
            <a:off x="7282485" y="5285433"/>
            <a:ext cx="133199" cy="49389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80373E6E-B86E-788B-5FAA-C2D54119EBA0}"/>
              </a:ext>
            </a:extLst>
          </p:cNvPr>
          <p:cNvCxnSpPr>
            <a:cxnSpLocks/>
          </p:cNvCxnSpPr>
          <p:nvPr/>
        </p:nvCxnSpPr>
        <p:spPr>
          <a:xfrm flipH="1">
            <a:off x="6638306" y="2726290"/>
            <a:ext cx="901249" cy="18929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BAB04C27-E6D2-C8D6-D1BF-D9DB69D96A5C}"/>
              </a:ext>
            </a:extLst>
          </p:cNvPr>
          <p:cNvCxnSpPr>
            <a:cxnSpLocks/>
          </p:cNvCxnSpPr>
          <p:nvPr/>
        </p:nvCxnSpPr>
        <p:spPr>
          <a:xfrm flipH="1">
            <a:off x="4952010" y="3337488"/>
            <a:ext cx="201881" cy="10445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EF45EC9F-D2F1-10C8-0DEB-54B4A71D8005}"/>
              </a:ext>
            </a:extLst>
          </p:cNvPr>
          <p:cNvCxnSpPr>
            <a:cxnSpLocks/>
          </p:cNvCxnSpPr>
          <p:nvPr/>
        </p:nvCxnSpPr>
        <p:spPr>
          <a:xfrm flipV="1">
            <a:off x="4909516" y="5427023"/>
            <a:ext cx="484584" cy="7216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A7A153B6-B776-62EC-7139-31933812DB59}"/>
              </a:ext>
            </a:extLst>
          </p:cNvPr>
          <p:cNvSpPr txBox="1"/>
          <p:nvPr/>
        </p:nvSpPr>
        <p:spPr>
          <a:xfrm>
            <a:off x="8446715" y="5806117"/>
            <a:ext cx="193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China Pavillon 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0787EF56-0EC5-B39C-66D0-F3B955959F60}"/>
              </a:ext>
            </a:extLst>
          </p:cNvPr>
          <p:cNvCxnSpPr>
            <a:cxnSpLocks/>
          </p:cNvCxnSpPr>
          <p:nvPr/>
        </p:nvCxnSpPr>
        <p:spPr>
          <a:xfrm flipH="1" flipV="1">
            <a:off x="7436408" y="4619220"/>
            <a:ext cx="1099209" cy="13447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3892FFF6-A800-2CDA-84E4-C9B08C93B2A0}"/>
              </a:ext>
            </a:extLst>
          </p:cNvPr>
          <p:cNvCxnSpPr>
            <a:cxnSpLocks/>
          </p:cNvCxnSpPr>
          <p:nvPr/>
        </p:nvCxnSpPr>
        <p:spPr>
          <a:xfrm flipH="1" flipV="1">
            <a:off x="7363767" y="5118265"/>
            <a:ext cx="1171850" cy="8457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AE52D2F7-F6BC-096D-FCF3-163AB3B065D8}"/>
              </a:ext>
            </a:extLst>
          </p:cNvPr>
          <p:cNvCxnSpPr>
            <a:cxnSpLocks/>
          </p:cNvCxnSpPr>
          <p:nvPr/>
        </p:nvCxnSpPr>
        <p:spPr>
          <a:xfrm flipH="1" flipV="1">
            <a:off x="8366053" y="5201849"/>
            <a:ext cx="161325" cy="7591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716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36B28-5072-1075-E6E0-3DE27133F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124E0C8-ABAD-2080-971A-F50F258A5AE3}"/>
              </a:ext>
            </a:extLst>
          </p:cNvPr>
          <p:cNvSpPr txBox="1"/>
          <p:nvPr/>
        </p:nvSpPr>
        <p:spPr>
          <a:xfrm>
            <a:off x="534702" y="424825"/>
            <a:ext cx="1044803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Paesi</a:t>
            </a:r>
            <a:r>
              <a:rPr lang="de-DE" sz="2800" dirty="0">
                <a:solidFill>
                  <a:schemeClr val="bg1"/>
                </a:solidFill>
              </a:rPr>
              <a:t> e </a:t>
            </a:r>
            <a:r>
              <a:rPr lang="de-DE" sz="2800" dirty="0" err="1">
                <a:solidFill>
                  <a:schemeClr val="bg1"/>
                </a:solidFill>
              </a:rPr>
              <a:t>associazioni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partecipanti</a:t>
            </a:r>
            <a:endParaRPr lang="de-DE" sz="2800" dirty="0">
              <a:solidFill>
                <a:schemeClr val="bg1"/>
              </a:solidFill>
            </a:endParaRPr>
          </a:p>
          <a:p>
            <a:br>
              <a:rPr lang="de-DE" sz="2800" dirty="0">
                <a:solidFill>
                  <a:schemeClr val="bg1"/>
                </a:solidFill>
              </a:rPr>
            </a:br>
            <a:b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VFA-Interlift e.V.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il Forum VFA-Interlift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nel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padiglione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4</a:t>
            </a:r>
          </a:p>
          <a:p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Italia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presente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Anica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nel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padiglione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3C e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Anacam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nel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padiglione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1</a:t>
            </a:r>
          </a:p>
          <a:p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India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nel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padiglione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3</a:t>
            </a:r>
          </a:p>
          <a:p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Cina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nel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padiglione</a:t>
            </a: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3A, 3 e 4</a:t>
            </a:r>
          </a:p>
          <a:p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Numerose altre partecipazioni di associazioni e media nel padiglione 4	 	► EEA/ELA, Elevator World, </a:t>
            </a:r>
            <a:r>
              <a:rPr lang="it-IT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Asansör</a:t>
            </a:r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it-IT" sz="2400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ExpoElevador</a:t>
            </a:r>
            <a:r>
              <a:rPr lang="it-IT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ecc.</a:t>
            </a:r>
            <a:r>
              <a:rPr lang="de-DE" sz="2400" dirty="0">
                <a:solidFill>
                  <a:schemeClr val="bg1"/>
                </a:solidFill>
                <a:highlight>
                  <a:srgbClr val="000000"/>
                </a:highligh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endParaRPr lang="de-DE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3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A8F797-7723-F7AB-7C95-03C3B15769EE}"/>
              </a:ext>
            </a:extLst>
          </p:cNvPr>
          <p:cNvSpPr txBox="1"/>
          <p:nvPr/>
        </p:nvSpPr>
        <p:spPr>
          <a:xfrm>
            <a:off x="775252" y="725557"/>
            <a:ext cx="28080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>
                <a:solidFill>
                  <a:schemeClr val="bg1"/>
                </a:solidFill>
              </a:rPr>
              <a:t>Collettiva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Anacam</a:t>
            </a:r>
            <a:endParaRPr lang="de-DE" sz="2800" dirty="0">
              <a:solidFill>
                <a:schemeClr val="bg1"/>
              </a:solidFill>
            </a:endParaRPr>
          </a:p>
          <a:p>
            <a:r>
              <a:rPr lang="de-DE" sz="2800" dirty="0" err="1">
                <a:solidFill>
                  <a:schemeClr val="bg1"/>
                </a:solidFill>
              </a:rPr>
              <a:t>Padiglione</a:t>
            </a:r>
            <a:r>
              <a:rPr lang="de-DE" sz="2800" dirty="0">
                <a:solidFill>
                  <a:schemeClr val="bg1"/>
                </a:solidFill>
              </a:rPr>
              <a:t> 1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69E3A0E-CA95-2B1C-9574-169396D26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652" y="487017"/>
            <a:ext cx="4124053" cy="621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36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CC4AA-621D-22D0-3936-F90487702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A4359D5-7F10-5F1D-6B72-E2914BB93DE2}"/>
              </a:ext>
            </a:extLst>
          </p:cNvPr>
          <p:cNvSpPr txBox="1"/>
          <p:nvPr/>
        </p:nvSpPr>
        <p:spPr>
          <a:xfrm>
            <a:off x="546578" y="505208"/>
            <a:ext cx="90535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Collegamenti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con</a:t>
            </a:r>
            <a:r>
              <a:rPr lang="de-DE" sz="2800" dirty="0">
                <a:solidFill>
                  <a:schemeClr val="bg1"/>
                </a:solidFill>
              </a:rPr>
              <a:t> i </a:t>
            </a:r>
            <a:r>
              <a:rPr lang="de-DE" sz="2800" dirty="0" err="1">
                <a:solidFill>
                  <a:schemeClr val="bg1"/>
                </a:solidFill>
              </a:rPr>
              <a:t>mezzi</a:t>
            </a:r>
            <a:r>
              <a:rPr lang="de-DE" sz="2800" dirty="0">
                <a:solidFill>
                  <a:schemeClr val="bg1"/>
                </a:solidFill>
              </a:rPr>
              <a:t> di </a:t>
            </a:r>
            <a:r>
              <a:rPr lang="de-DE" sz="2800" dirty="0" err="1">
                <a:solidFill>
                  <a:schemeClr val="bg1"/>
                </a:solidFill>
              </a:rPr>
              <a:t>trasporto</a:t>
            </a:r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endParaRPr lang="de-DE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7A1BE3-7563-C721-6F5D-EDAC7A7FE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527" y="1543986"/>
            <a:ext cx="8110946" cy="456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12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14A78-32EA-AFA6-2022-C3B6191B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89F86B2-7720-C861-ACF4-7D6C39A8AC2B}"/>
              </a:ext>
            </a:extLst>
          </p:cNvPr>
          <p:cNvSpPr txBox="1"/>
          <p:nvPr/>
        </p:nvSpPr>
        <p:spPr>
          <a:xfrm>
            <a:off x="546578" y="505208"/>
            <a:ext cx="905356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interlift 2025 – </a:t>
            </a:r>
            <a:r>
              <a:rPr lang="de-DE" sz="2800" dirty="0" err="1">
                <a:solidFill>
                  <a:schemeClr val="bg1"/>
                </a:solidFill>
              </a:rPr>
              <a:t>Collegamenti</a:t>
            </a:r>
            <a:r>
              <a:rPr lang="de-DE" sz="2800" dirty="0">
                <a:solidFill>
                  <a:schemeClr val="bg1"/>
                </a:solidFill>
              </a:rPr>
              <a:t> </a:t>
            </a:r>
            <a:r>
              <a:rPr lang="de-DE" sz="2800" dirty="0" err="1">
                <a:solidFill>
                  <a:schemeClr val="bg1"/>
                </a:solidFill>
              </a:rPr>
              <a:t>con</a:t>
            </a:r>
            <a:r>
              <a:rPr lang="de-DE" sz="2800" dirty="0">
                <a:solidFill>
                  <a:schemeClr val="bg1"/>
                </a:solidFill>
              </a:rPr>
              <a:t> i </a:t>
            </a:r>
            <a:r>
              <a:rPr lang="de-DE" sz="2800" dirty="0" err="1">
                <a:solidFill>
                  <a:schemeClr val="bg1"/>
                </a:solidFill>
              </a:rPr>
              <a:t>mezzi</a:t>
            </a:r>
            <a:r>
              <a:rPr lang="de-DE" sz="2800" dirty="0">
                <a:solidFill>
                  <a:schemeClr val="bg1"/>
                </a:solidFill>
              </a:rPr>
              <a:t> di </a:t>
            </a:r>
            <a:r>
              <a:rPr lang="de-DE" sz="2800" dirty="0" err="1">
                <a:solidFill>
                  <a:schemeClr val="bg1"/>
                </a:solidFill>
              </a:rPr>
              <a:t>trasporto</a:t>
            </a:r>
            <a:endParaRPr lang="de-DE" sz="2800" dirty="0">
              <a:solidFill>
                <a:schemeClr val="bg1"/>
              </a:solidFill>
            </a:endParaRPr>
          </a:p>
          <a:p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endParaRPr lang="de-DE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7123EF-EB50-C751-6BF0-03FAAE080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407" y="1268750"/>
            <a:ext cx="7147185" cy="476479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2DD2DA4-D77E-3429-19B9-836800823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291" y="4355203"/>
            <a:ext cx="2480301" cy="16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47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87090" y="452229"/>
            <a:ext cx="55994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Saremo lieti di darvi il benvenuto nel mese di ottobre</a:t>
            </a:r>
            <a:br>
              <a:rPr lang="de-DE" sz="2800" dirty="0">
                <a:solidFill>
                  <a:srgbClr val="FFFFFF"/>
                </a:solidFill>
                <a:latin typeface="Univers LT Std 47 Cn Lt"/>
              </a:rPr>
            </a:br>
            <a:b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</a:b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interlift 2025, a </a:t>
            </a:r>
            <a:r>
              <a:rPr kumimoji="0" lang="de-DE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Norimberga</a:t>
            </a:r>
            <a:b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</a:b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14-17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Ottobre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 2025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0D5F3B4-57F1-9674-1991-FA018823FC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46" y="2836497"/>
            <a:ext cx="5890722" cy="3875199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512A598-82C5-580F-E3E4-2F8243326FC3}"/>
              </a:ext>
            </a:extLst>
          </p:cNvPr>
          <p:cNvSpPr txBox="1"/>
          <p:nvPr/>
        </p:nvSpPr>
        <p:spPr>
          <a:xfrm>
            <a:off x="992691" y="3004381"/>
            <a:ext cx="279847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A vostra disposizione in qualsiasi momento - il team </a:t>
            </a:r>
            <a:r>
              <a:rPr kumimoji="0" lang="it-IT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interlift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 - presso: </a:t>
            </a: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LT Std 47 Cn Lt"/>
                <a:ea typeface="+mn-ea"/>
                <a:cs typeface="+mn-cs"/>
              </a:rPr>
              <a:t>info@interlift.de</a:t>
            </a:r>
          </a:p>
        </p:txBody>
      </p:sp>
    </p:spTree>
    <p:extLst>
      <p:ext uri="{BB962C8B-B14F-4D97-AF65-F5344CB8AC3E}">
        <p14:creationId xmlns:p14="http://schemas.microsoft.com/office/powerpoint/2010/main" val="88378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2689"/>
            <a:ext cx="12192000" cy="4572000"/>
          </a:xfrm>
          <a:prstGeom prst="rect">
            <a:avLst/>
          </a:prstGeom>
        </p:spPr>
      </p:pic>
      <p:pic>
        <p:nvPicPr>
          <p:cNvPr id="3" name="Grafik 2" descr="Ein Bild, das Screenshot, Grafiken, Grafikdesign, Schrift enthält.&#10;&#10;KI-generierte Inhalte können fehlerhaft sein.">
            <a:extLst>
              <a:ext uri="{FF2B5EF4-FFF2-40B4-BE49-F238E27FC236}">
                <a16:creationId xmlns:a16="http://schemas.microsoft.com/office/drawing/2014/main" id="{4764B1B8-3E74-95BE-8E18-41EBBC2352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839" y="186403"/>
            <a:ext cx="2310603" cy="163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29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BF359-C04F-8AEA-4D27-D85196FC2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6164B12-4E74-7B5D-E9D9-860EC854D1DC}"/>
              </a:ext>
            </a:extLst>
          </p:cNvPr>
          <p:cNvSpPr txBox="1"/>
          <p:nvPr/>
        </p:nvSpPr>
        <p:spPr>
          <a:xfrm>
            <a:off x="811951" y="838762"/>
            <a:ext cx="998194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</a:rPr>
              <a:t>Inizio di successo per The Elevator Show Dubai: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</a:rPr>
              <a:t>Nuovo luogo di incontro per l'industria </a:t>
            </a:r>
            <a:r>
              <a:rPr lang="it-IT" sz="2800" dirty="0" err="1">
                <a:solidFill>
                  <a:schemeClr val="bg1"/>
                </a:solidFill>
              </a:rPr>
              <a:t>ascensoristica</a:t>
            </a:r>
            <a:r>
              <a:rPr lang="it-IT" sz="2800" dirty="0">
                <a:solidFill>
                  <a:schemeClr val="bg1"/>
                </a:solidFill>
              </a:rPr>
              <a:t> internazionale!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en-GB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Organizzato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da AFAG e Elevator World</a:t>
            </a:r>
          </a:p>
          <a:p>
            <a:endParaRPr lang="en-GB" sz="24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Il primo evento ha visto la partecipazione di 110 espositori provenienti da 14 Paesi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3.700 visitatori specializzati provenienti da 76 Paesi diversi</a:t>
            </a:r>
          </a:p>
          <a:p>
            <a:endParaRPr lang="it-I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Gli espositori e gli organizzatori hanno tracciato un bilancio positivo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►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prossimo The Elevator Show si terrà dal 21 al 23 settembre 2026 presso il Dubai World    	Trade Centre (DWTC)</a:t>
            </a:r>
            <a:endParaRPr lang="de-D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en-GB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Grafik 3" descr="Ein Bild, das Screenshot, Grafiken, Grafikdesign, Schrift enthält.&#10;&#10;KI-generierte Inhalte können fehlerhaft sein.">
            <a:extLst>
              <a:ext uri="{FF2B5EF4-FFF2-40B4-BE49-F238E27FC236}">
                <a16:creationId xmlns:a16="http://schemas.microsoft.com/office/drawing/2014/main" id="{5A067471-9016-BA0D-3519-55419482B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839" y="186403"/>
            <a:ext cx="2310603" cy="163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36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E6E51-3703-35DB-C927-D368176C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85BD7F96-4BBE-3CFD-F6E9-184D441A35FB}"/>
              </a:ext>
            </a:extLst>
          </p:cNvPr>
          <p:cNvSpPr txBox="1"/>
          <p:nvPr/>
        </p:nvSpPr>
        <p:spPr>
          <a:xfrm>
            <a:off x="1569218" y="2167753"/>
            <a:ext cx="84060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dirty="0">
                <a:solidFill>
                  <a:schemeClr val="bg1"/>
                </a:solidFill>
              </a:rPr>
              <a:t>Grazie </a:t>
            </a:r>
            <a:r>
              <a:rPr lang="de-DE" sz="6000" dirty="0" err="1">
                <a:solidFill>
                  <a:schemeClr val="bg1"/>
                </a:solidFill>
              </a:rPr>
              <a:t>mille</a:t>
            </a:r>
            <a:r>
              <a:rPr lang="de-DE" sz="6000" dirty="0">
                <a:solidFill>
                  <a:schemeClr val="bg1"/>
                </a:solidFill>
              </a:rPr>
              <a:t> per la </a:t>
            </a:r>
            <a:r>
              <a:rPr lang="de-DE" sz="6000" dirty="0" err="1">
                <a:solidFill>
                  <a:schemeClr val="bg1"/>
                </a:solidFill>
              </a:rPr>
              <a:t>vostra</a:t>
            </a:r>
            <a:r>
              <a:rPr lang="de-DE" sz="6000" dirty="0">
                <a:solidFill>
                  <a:schemeClr val="bg1"/>
                </a:solidFill>
              </a:rPr>
              <a:t> </a:t>
            </a:r>
            <a:r>
              <a:rPr lang="de-DE" sz="6000" dirty="0" err="1">
                <a:solidFill>
                  <a:schemeClr val="bg1"/>
                </a:solidFill>
              </a:rPr>
              <a:t>attenzione</a:t>
            </a:r>
            <a:r>
              <a:rPr lang="de-DE" sz="6000" dirty="0">
                <a:solidFill>
                  <a:schemeClr val="bg1"/>
                </a:solidFill>
              </a:rPr>
              <a:t>!</a:t>
            </a:r>
            <a:br>
              <a:rPr lang="de-DE" sz="60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de-DE" sz="60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de-DE" sz="6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00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endParaRPr lang="de-DE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de-D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117755"/>
      </p:ext>
    </p:extLst>
  </p:cSld>
  <p:clrMapOvr>
    <a:masterClrMapping/>
  </p:clrMapOvr>
</p:sld>
</file>

<file path=ppt/theme/theme1.xml><?xml version="1.0" encoding="utf-8"?>
<a:theme xmlns:a="http://schemas.openxmlformats.org/drawingml/2006/main" name="3_5.0 Blau">
  <a:themeElements>
    <a:clrScheme name="AFAG 2018">
      <a:dk1>
        <a:srgbClr val="000000"/>
      </a:dk1>
      <a:lt1>
        <a:srgbClr val="FFFFFF"/>
      </a:lt1>
      <a:dk2>
        <a:srgbClr val="052649"/>
      </a:dk2>
      <a:lt2>
        <a:srgbClr val="FFFFFF"/>
      </a:lt2>
      <a:accent1>
        <a:srgbClr val="006BB3"/>
      </a:accent1>
      <a:accent2>
        <a:srgbClr val="052649"/>
      </a:accent2>
      <a:accent3>
        <a:srgbClr val="333333"/>
      </a:accent3>
      <a:accent4>
        <a:srgbClr val="999999"/>
      </a:accent4>
      <a:accent5>
        <a:srgbClr val="DCECFC"/>
      </a:accent5>
      <a:accent6>
        <a:srgbClr val="FFFFFF"/>
      </a:accent6>
      <a:hlink>
        <a:srgbClr val="67CDEE"/>
      </a:hlink>
      <a:folHlink>
        <a:srgbClr val="67CDEE"/>
      </a:folHlink>
    </a:clrScheme>
    <a:fontScheme name="AFAG Font">
      <a:majorFont>
        <a:latin typeface="Univers LT Std 57 Cn"/>
        <a:ea typeface=""/>
        <a:cs typeface=""/>
      </a:majorFont>
      <a:minorFont>
        <a:latin typeface="Univers LT Std 47 Cn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5.0 Blau">
  <a:themeElements>
    <a:clrScheme name="AFAG 2018">
      <a:dk1>
        <a:srgbClr val="000000"/>
      </a:dk1>
      <a:lt1>
        <a:srgbClr val="FFFFFF"/>
      </a:lt1>
      <a:dk2>
        <a:srgbClr val="052649"/>
      </a:dk2>
      <a:lt2>
        <a:srgbClr val="FFFFFF"/>
      </a:lt2>
      <a:accent1>
        <a:srgbClr val="006BB3"/>
      </a:accent1>
      <a:accent2>
        <a:srgbClr val="052649"/>
      </a:accent2>
      <a:accent3>
        <a:srgbClr val="333333"/>
      </a:accent3>
      <a:accent4>
        <a:srgbClr val="999999"/>
      </a:accent4>
      <a:accent5>
        <a:srgbClr val="DCECFC"/>
      </a:accent5>
      <a:accent6>
        <a:srgbClr val="FFFFFF"/>
      </a:accent6>
      <a:hlink>
        <a:srgbClr val="67CDEE"/>
      </a:hlink>
      <a:folHlink>
        <a:srgbClr val="67CDEE"/>
      </a:folHlink>
    </a:clrScheme>
    <a:fontScheme name="AFAG Font">
      <a:majorFont>
        <a:latin typeface="Univers LT Std 57 Cn"/>
        <a:ea typeface=""/>
        <a:cs typeface=""/>
      </a:majorFont>
      <a:minorFont>
        <a:latin typeface="Univers LT Std 47 Cn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5.0 Blau">
  <a:themeElements>
    <a:clrScheme name="AFAG 2018">
      <a:dk1>
        <a:srgbClr val="000000"/>
      </a:dk1>
      <a:lt1>
        <a:srgbClr val="FFFFFF"/>
      </a:lt1>
      <a:dk2>
        <a:srgbClr val="052649"/>
      </a:dk2>
      <a:lt2>
        <a:srgbClr val="FFFFFF"/>
      </a:lt2>
      <a:accent1>
        <a:srgbClr val="006BB3"/>
      </a:accent1>
      <a:accent2>
        <a:srgbClr val="052649"/>
      </a:accent2>
      <a:accent3>
        <a:srgbClr val="333333"/>
      </a:accent3>
      <a:accent4>
        <a:srgbClr val="999999"/>
      </a:accent4>
      <a:accent5>
        <a:srgbClr val="DCECFC"/>
      </a:accent5>
      <a:accent6>
        <a:srgbClr val="FFFFFF"/>
      </a:accent6>
      <a:hlink>
        <a:srgbClr val="67CDEE"/>
      </a:hlink>
      <a:folHlink>
        <a:srgbClr val="67CDEE"/>
      </a:folHlink>
    </a:clrScheme>
    <a:fontScheme name="AFAG Font">
      <a:majorFont>
        <a:latin typeface="Univers LT Std 57 Cn"/>
        <a:ea typeface=""/>
        <a:cs typeface=""/>
      </a:majorFont>
      <a:minorFont>
        <a:latin typeface="Univers LT Std 47 Cn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1168</Words>
  <Application>Microsoft Office PowerPoint</Application>
  <PresentationFormat>Widescreen</PresentationFormat>
  <Paragraphs>296</Paragraphs>
  <Slides>19</Slides>
  <Notes>19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Aptos</vt:lpstr>
      <vt:lpstr>Arial</vt:lpstr>
      <vt:lpstr>Calibri</vt:lpstr>
      <vt:lpstr>Univers LT Std 47 Cn Lt</vt:lpstr>
      <vt:lpstr>Wingdings</vt:lpstr>
      <vt:lpstr>3_5.0 Blau</vt:lpstr>
      <vt:lpstr>1_5.0 Blau</vt:lpstr>
      <vt:lpstr>2_5.0 Blau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Fischer, Valentina</dc:creator>
  <cp:lastModifiedBy>Titti Lo Papa</cp:lastModifiedBy>
  <cp:revision>394</cp:revision>
  <cp:lastPrinted>2025-06-10T09:59:55Z</cp:lastPrinted>
  <dcterms:created xsi:type="dcterms:W3CDTF">2021-02-01T09:40:41Z</dcterms:created>
  <dcterms:modified xsi:type="dcterms:W3CDTF">2025-07-01T10:02:11Z</dcterms:modified>
  <cp:contentStatus>Finale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